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436" r:id="rId2"/>
    <p:sldId id="341" r:id="rId3"/>
    <p:sldId id="342" r:id="rId4"/>
    <p:sldId id="343" r:id="rId5"/>
    <p:sldId id="344" r:id="rId6"/>
    <p:sldId id="345" r:id="rId7"/>
    <p:sldId id="346" r:id="rId8"/>
    <p:sldId id="347" r:id="rId9"/>
    <p:sldId id="285" r:id="rId10"/>
    <p:sldId id="348" r:id="rId11"/>
    <p:sldId id="377" r:id="rId12"/>
    <p:sldId id="350" r:id="rId13"/>
    <p:sldId id="351" r:id="rId14"/>
    <p:sldId id="352" r:id="rId15"/>
    <p:sldId id="353" r:id="rId16"/>
    <p:sldId id="354" r:id="rId17"/>
    <p:sldId id="355" r:id="rId18"/>
    <p:sldId id="356" r:id="rId19"/>
    <p:sldId id="357" r:id="rId20"/>
    <p:sldId id="358"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6" r:id="rId37"/>
    <p:sldId id="375" r:id="rId38"/>
    <p:sldId id="32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XjIkBUDM0+OI71a6HX9cQ==" hashData="wK8SnNoP55V2AJAVXqTDSuRrRaUcT/duENMoyX2Bsjzppqb+WfAiQjatZfFNWbOThI6zPIG8xKPOCGp4qaZtX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CFC"/>
    <a:srgbClr val="DFF3F7"/>
    <a:srgbClr val="E40524"/>
    <a:srgbClr val="34495E"/>
    <a:srgbClr val="F5FDFD"/>
    <a:srgbClr val="E7F2FF"/>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7" autoAdjust="0"/>
    <p:restoredTop sz="92476"/>
  </p:normalViewPr>
  <p:slideViewPr>
    <p:cSldViewPr>
      <p:cViewPr varScale="1">
        <p:scale>
          <a:sx n="80" d="100"/>
          <a:sy n="80" d="100"/>
        </p:scale>
        <p:origin x="1800" y="53"/>
      </p:cViewPr>
      <p:guideLst>
        <p:guide orient="horz" pos="2160"/>
        <p:guide pos="2880"/>
      </p:guideLst>
    </p:cSldViewPr>
  </p:slideViewPr>
  <p:outlineViewPr>
    <p:cViewPr>
      <p:scale>
        <a:sx n="33" d="100"/>
        <a:sy n="33" d="100"/>
      </p:scale>
      <p:origin x="0" y="-210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CB0D8E-838E-4283-B286-E896AD2974B5}" type="datetimeFigureOut">
              <a:rPr lang="en-IN" smtClean="0"/>
              <a:t>30-04-2019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5A2F12-AA09-4250-9B31-F34D1678D29F}" type="slidenum">
              <a:rPr lang="en-IN" smtClean="0"/>
              <a:t>‹#›</a:t>
            </a:fld>
            <a:endParaRPr lang="en-IN"/>
          </a:p>
        </p:txBody>
      </p:sp>
    </p:spTree>
    <p:extLst>
      <p:ext uri="{BB962C8B-B14F-4D97-AF65-F5344CB8AC3E}">
        <p14:creationId xmlns:p14="http://schemas.microsoft.com/office/powerpoint/2010/main" val="1973219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4/30/2019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1056669874"/>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64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5 – The Link layer and Local area networks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sp>
        <p:nvSpPr>
          <p:cNvPr id="7" name="TextBox 6"/>
          <p:cNvSpPr txBox="1"/>
          <p:nvPr userDrawn="1"/>
        </p:nvSpPr>
        <p:spPr>
          <a:xfrm>
            <a:off x="4724400" y="6513611"/>
            <a:ext cx="533400" cy="307777"/>
          </a:xfrm>
          <a:prstGeom prst="rect">
            <a:avLst/>
          </a:prstGeom>
          <a:noFill/>
        </p:spPr>
        <p:txBody>
          <a:bodyPr wrap="square" rtlCol="0">
            <a:spAutoFit/>
          </a:bodyPr>
          <a:lstStyle/>
          <a:p>
            <a:fld id="{8879C56B-9442-4A46-A8E3-D0BE8591F40A}" type="slidenum">
              <a:rPr lang="en-US" sz="1400" b="1" smtClean="0">
                <a:solidFill>
                  <a:schemeClr val="bg1"/>
                </a:solidFill>
              </a:rPr>
              <a:t>‹#›</a:t>
            </a:fld>
            <a:endParaRPr lang="en-US" b="1"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1515923388"/>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5 – The Link layer and Local area networks</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cxnSp>
        <p:nvCxnSpPr>
          <p:cNvPr id="10" name="Straight Connector 9"/>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4724400" y="6513611"/>
            <a:ext cx="533400" cy="307777"/>
          </a:xfrm>
          <a:prstGeom prst="rect">
            <a:avLst/>
          </a:prstGeom>
          <a:noFill/>
        </p:spPr>
        <p:txBody>
          <a:bodyPr wrap="square" rtlCol="0">
            <a:spAutoFit/>
          </a:bodyPr>
          <a:lstStyle/>
          <a:p>
            <a:fld id="{8879C56B-9442-4A46-A8E3-D0BE8591F40A}" type="slidenum">
              <a:rPr lang="en-US" sz="1400" b="1" smtClean="0">
                <a:solidFill>
                  <a:schemeClr val="bg1"/>
                </a:solidFill>
              </a:rPr>
              <a:t>‹#›</a:t>
            </a:fld>
            <a:endParaRPr lang="en-US" b="1"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9144000" cy="6858000"/>
          </a:xfrm>
          <a:prstGeom prst="rect">
            <a:avLst/>
          </a:prstGeom>
        </p:spPr>
      </p:pic>
      <p:grpSp>
        <p:nvGrpSpPr>
          <p:cNvPr id="20" name="Group 19"/>
          <p:cNvGrpSpPr/>
          <p:nvPr/>
        </p:nvGrpSpPr>
        <p:grpSpPr>
          <a:xfrm>
            <a:off x="-14748" y="986564"/>
            <a:ext cx="9158748" cy="4884873"/>
            <a:chOff x="-14748" y="986564"/>
            <a:chExt cx="9158748" cy="4884873"/>
          </a:xfrm>
        </p:grpSpPr>
        <p:sp>
          <p:nvSpPr>
            <p:cNvPr id="22" name="TextBox 21"/>
            <p:cNvSpPr txBox="1"/>
            <p:nvPr/>
          </p:nvSpPr>
          <p:spPr>
            <a:xfrm>
              <a:off x="177782" y="4812105"/>
              <a:ext cx="3280228" cy="400110"/>
            </a:xfrm>
            <a:prstGeom prst="rect">
              <a:avLst/>
            </a:prstGeom>
            <a:noFill/>
          </p:spPr>
          <p:txBody>
            <a:bodyPr wrap="square" rtlCol="0">
              <a:spAutoFit/>
            </a:bodyPr>
            <a:lstStyle/>
            <a:p>
              <a:r>
                <a:rPr lang="en-US" sz="2000" b="1" dirty="0"/>
                <a:t>Prof. </a:t>
              </a:r>
              <a:r>
                <a:rPr lang="en-US" sz="2000" b="1" dirty="0" err="1"/>
                <a:t>Maulik</a:t>
              </a:r>
              <a:r>
                <a:rPr lang="en-US" sz="2000" b="1" dirty="0"/>
                <a:t> D. </a:t>
              </a:r>
              <a:r>
                <a:rPr lang="en-US" sz="2000" b="1" dirty="0" err="1"/>
                <a:t>Trivedi</a:t>
              </a:r>
              <a:endParaRPr lang="en-US" sz="2000" b="1" dirty="0"/>
            </a:p>
          </p:txBody>
        </p:sp>
        <p:sp>
          <p:nvSpPr>
            <p:cNvPr id="23" name="TextBox 22"/>
            <p:cNvSpPr txBox="1"/>
            <p:nvPr/>
          </p:nvSpPr>
          <p:spPr>
            <a:xfrm>
              <a:off x="297915" y="5225106"/>
              <a:ext cx="3406140" cy="646331"/>
            </a:xfrm>
            <a:prstGeom prst="rect">
              <a:avLst/>
            </a:prstGeom>
            <a:noFill/>
          </p:spPr>
          <p:txBody>
            <a:bodyPr wrap="square" rtlCol="0">
              <a:spAutoFit/>
            </a:bodyPr>
            <a:lstStyle/>
            <a:p>
              <a:r>
                <a:rPr lang="en-US" dirty="0"/>
                <a:t>     9998265805</a:t>
              </a:r>
            </a:p>
            <a:p>
              <a:r>
                <a:rPr lang="en-US" dirty="0"/>
                <a:t>     maulik.trivedi@darshan.ac.in</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780" y="4680812"/>
              <a:ext cx="3662363" cy="1190625"/>
            </a:xfrm>
            <a:prstGeom prst="rect">
              <a:avLst/>
            </a:prstGeom>
          </p:spPr>
        </p:pic>
        <p:grpSp>
          <p:nvGrpSpPr>
            <p:cNvPr id="25" name="Shape 411"/>
            <p:cNvGrpSpPr/>
            <p:nvPr/>
          </p:nvGrpSpPr>
          <p:grpSpPr>
            <a:xfrm>
              <a:off x="272251" y="5632170"/>
              <a:ext cx="216000" cy="144000"/>
              <a:chOff x="564675" y="1700625"/>
              <a:chExt cx="465200" cy="314200"/>
            </a:xfrm>
            <a:solidFill>
              <a:schemeClr val="accent2"/>
            </a:solidFill>
          </p:grpSpPr>
          <p:sp>
            <p:nvSpPr>
              <p:cNvPr id="53" name="Shape 412"/>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54" name="Shape 413"/>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55" name="Shape 414"/>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grpSp>
        <p:sp>
          <p:nvSpPr>
            <p:cNvPr id="26" name="Shape 509"/>
            <p:cNvSpPr/>
            <p:nvPr/>
          </p:nvSpPr>
          <p:spPr>
            <a:xfrm>
              <a:off x="308251" y="5275944"/>
              <a:ext cx="144000" cy="252000"/>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solidFill>
              <a:schemeClr val="accent2"/>
            </a:solid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grpSp>
          <p:nvGrpSpPr>
            <p:cNvPr id="43" name="Group 42"/>
            <p:cNvGrpSpPr/>
            <p:nvPr/>
          </p:nvGrpSpPr>
          <p:grpSpPr>
            <a:xfrm>
              <a:off x="-14748" y="986564"/>
              <a:ext cx="9158748" cy="3628907"/>
              <a:chOff x="-14748" y="986564"/>
              <a:chExt cx="9158748"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2980B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TextBox 51"/>
                <p:cNvSpPr txBox="1"/>
                <p:nvPr/>
              </p:nvSpPr>
              <p:spPr>
                <a:xfrm>
                  <a:off x="237041" y="1195624"/>
                  <a:ext cx="4181886" cy="707886"/>
                </a:xfrm>
                <a:prstGeom prst="rect">
                  <a:avLst/>
                </a:prstGeom>
                <a:noFill/>
              </p:spPr>
              <p:txBody>
                <a:bodyPr wrap="square" rtlCol="0" anchor="ctr">
                  <a:spAutoFit/>
                </a:bodyPr>
                <a:lstStyle/>
                <a:p>
                  <a:r>
                    <a:rPr lang="en-US" sz="2000" b="1" dirty="0">
                      <a:solidFill>
                        <a:schemeClr val="bg1"/>
                      </a:solidFill>
                      <a:ea typeface="Open Sans Light" panose="020B0306030504020204" pitchFamily="34" charset="0"/>
                      <a:cs typeface="Open Sans Light" panose="020B0306030504020204" pitchFamily="34" charset="0"/>
                    </a:rPr>
                    <a:t>2140709</a:t>
                  </a:r>
                </a:p>
                <a:p>
                  <a:r>
                    <a:rPr lang="en-US" sz="2000" b="1" dirty="0">
                      <a:solidFill>
                        <a:schemeClr val="bg1"/>
                      </a:solidFill>
                      <a:ea typeface="Open Sans Light" panose="020B0306030504020204" pitchFamily="34" charset="0"/>
                      <a:cs typeface="Open Sans Light" panose="020B0306030504020204" pitchFamily="34" charset="0"/>
                    </a:rPr>
                    <a:t>Computer Networks</a:t>
                  </a:r>
                </a:p>
              </p:txBody>
            </p:sp>
          </p:grpSp>
          <p:sp>
            <p:nvSpPr>
              <p:cNvPr id="48" name="TextBox 47"/>
              <p:cNvSpPr txBox="1"/>
              <p:nvPr/>
            </p:nvSpPr>
            <p:spPr>
              <a:xfrm>
                <a:off x="164488" y="2440903"/>
                <a:ext cx="4188156" cy="1815882"/>
              </a:xfrm>
              <a:prstGeom prst="rect">
                <a:avLst/>
              </a:prstGeom>
              <a:noFill/>
            </p:spPr>
            <p:txBody>
              <a:bodyPr wrap="square" rtlCol="0">
                <a:spAutoFit/>
              </a:bodyPr>
              <a:lstStyle/>
              <a:p>
                <a:r>
                  <a:rPr lang="en-US" sz="4000" b="1" dirty="0">
                    <a:solidFill>
                      <a:schemeClr val="bg1"/>
                    </a:solidFill>
                    <a:ea typeface="Open Sans Bold" panose="020B0806030504020204" pitchFamily="34" charset="0"/>
                    <a:cs typeface="Open Sans Bold" panose="020B0806030504020204" pitchFamily="34" charset="0"/>
                  </a:rPr>
                  <a:t>Unit-5</a:t>
                </a:r>
              </a:p>
              <a:p>
                <a:r>
                  <a:rPr lang="en-IN" sz="3600" b="1" dirty="0">
                    <a:solidFill>
                      <a:schemeClr val="bg1"/>
                    </a:solidFill>
                    <a:ea typeface="Open Sans Semibold" panose="020B0706030804020204" pitchFamily="34" charset="0"/>
                    <a:cs typeface="Open Sans Semibold" panose="020B0706030804020204" pitchFamily="34" charset="0"/>
                  </a:rPr>
                  <a:t>The Link layer and Local area networks</a:t>
                </a:r>
                <a:endParaRPr lang="en-US" sz="3600" b="1" dirty="0">
                  <a:solidFill>
                    <a:schemeClr val="bg1"/>
                  </a:solidFill>
                  <a:ea typeface="Open Sans Bold" panose="020B0806030504020204" pitchFamily="34" charset="0"/>
                  <a:cs typeface="Open Sans Bold" panose="020B0806030504020204" pitchFamily="34" charset="0"/>
                </a:endParaRP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27" name="Picture 26"/>
          <p:cNvPicPr>
            <a:picLocks noChangeAspect="1"/>
          </p:cNvPicPr>
          <p:nvPr/>
        </p:nvPicPr>
        <p:blipFill>
          <a:blip r:embed="rId4"/>
          <a:stretch>
            <a:fillRect/>
          </a:stretch>
        </p:blipFill>
        <p:spPr>
          <a:xfrm>
            <a:off x="6938961" y="2294605"/>
            <a:ext cx="1554480" cy="1554480"/>
          </a:xfrm>
          <a:prstGeom prst="rect">
            <a:avLst/>
          </a:prstGeom>
        </p:spPr>
      </p:pic>
    </p:spTree>
    <p:extLst>
      <p:ext uri="{BB962C8B-B14F-4D97-AF65-F5344CB8AC3E}">
        <p14:creationId xmlns:p14="http://schemas.microsoft.com/office/powerpoint/2010/main" val="38545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Redundancy Check</a:t>
            </a:r>
          </a:p>
        </p:txBody>
      </p:sp>
      <p:sp>
        <p:nvSpPr>
          <p:cNvPr id="5" name="Content Placeholder 4"/>
          <p:cNvSpPr>
            <a:spLocks noGrp="1"/>
          </p:cNvSpPr>
          <p:nvPr>
            <p:ph idx="1"/>
          </p:nvPr>
        </p:nvSpPr>
        <p:spPr/>
        <p:txBody>
          <a:bodyPr>
            <a:normAutofit fontScale="92500" lnSpcReduction="10000"/>
          </a:bodyPr>
          <a:lstStyle/>
          <a:p>
            <a:pPr lvl="0" algn="just"/>
            <a:r>
              <a:rPr lang="en-US" dirty="0"/>
              <a:t>CRC is the most powerful and easy to implement technique. </a:t>
            </a:r>
          </a:p>
          <a:p>
            <a:pPr lvl="0" algn="just"/>
            <a:r>
              <a:rPr lang="en-US" dirty="0"/>
              <a:t>CRC is based on </a:t>
            </a:r>
            <a:r>
              <a:rPr lang="en-US" dirty="0">
                <a:solidFill>
                  <a:srgbClr val="FF0000"/>
                </a:solidFill>
              </a:rPr>
              <a:t>binary division</a:t>
            </a:r>
            <a:r>
              <a:rPr lang="en-US" dirty="0"/>
              <a:t>. </a:t>
            </a:r>
          </a:p>
          <a:p>
            <a:pPr lvl="0" algn="just"/>
            <a:r>
              <a:rPr lang="en-US" dirty="0"/>
              <a:t>In CRC, a sequence of redundant bits, are appended to the end of data unit so that the resulting data unit becomes exactly divisible by a second, predetermined binary number. </a:t>
            </a:r>
          </a:p>
          <a:p>
            <a:pPr lvl="0" algn="just"/>
            <a:r>
              <a:rPr lang="en-US" dirty="0"/>
              <a:t>At the destination, the incoming data unit is divided by the same number. </a:t>
            </a:r>
          </a:p>
          <a:p>
            <a:pPr lvl="0" algn="just"/>
            <a:r>
              <a:rPr lang="en-US" dirty="0"/>
              <a:t>If at this step there is </a:t>
            </a:r>
            <a:r>
              <a:rPr lang="en-US" dirty="0">
                <a:solidFill>
                  <a:srgbClr val="FF0000"/>
                </a:solidFill>
              </a:rPr>
              <a:t>no remainder</a:t>
            </a:r>
            <a:r>
              <a:rPr lang="en-US" dirty="0"/>
              <a:t>, the data unit is assumed to be </a:t>
            </a:r>
            <a:r>
              <a:rPr lang="en-US" dirty="0">
                <a:solidFill>
                  <a:srgbClr val="FF0000"/>
                </a:solidFill>
              </a:rPr>
              <a:t>correct</a:t>
            </a:r>
            <a:r>
              <a:rPr lang="en-US" dirty="0"/>
              <a:t> and is therefore </a:t>
            </a:r>
            <a:r>
              <a:rPr lang="en-US" dirty="0">
                <a:solidFill>
                  <a:srgbClr val="FF0000"/>
                </a:solidFill>
              </a:rPr>
              <a:t>accepted</a:t>
            </a:r>
            <a:r>
              <a:rPr lang="en-US" dirty="0"/>
              <a:t>. </a:t>
            </a:r>
          </a:p>
          <a:p>
            <a:pPr lvl="0" algn="just"/>
            <a:r>
              <a:rPr lang="en-US" dirty="0"/>
              <a:t>A remainder indicates that the data unit has been damaged in transit and therefore must be </a:t>
            </a:r>
            <a:r>
              <a:rPr lang="en-US" dirty="0">
                <a:solidFill>
                  <a:srgbClr val="FF0000"/>
                </a:solidFill>
              </a:rPr>
              <a:t>rejected</a:t>
            </a:r>
            <a:r>
              <a:rPr lang="en-US" dirty="0"/>
              <a:t>. </a:t>
            </a:r>
          </a:p>
          <a:p>
            <a:pPr lvl="0" algn="just"/>
            <a:r>
              <a:rPr lang="en-US" dirty="0"/>
              <a:t>The binary number, which is (r+1) bit in length, can also be considered as the coefficients of a polynomial, called Generator Polynomial. </a:t>
            </a:r>
          </a:p>
        </p:txBody>
      </p:sp>
    </p:spTree>
    <p:extLst>
      <p:ext uri="{BB962C8B-B14F-4D97-AF65-F5344CB8AC3E}">
        <p14:creationId xmlns:p14="http://schemas.microsoft.com/office/powerpoint/2010/main" val="43719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
            <a:ext cx="7696200" cy="609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C40358-3228-CE45-8D1B-F9D7D4E0B1E3}"/>
              </a:ext>
            </a:extLst>
          </p:cNvPr>
          <p:cNvSpPr/>
          <p:nvPr/>
        </p:nvSpPr>
        <p:spPr>
          <a:xfrm>
            <a:off x="5029200" y="1828800"/>
            <a:ext cx="3733800" cy="441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5D837E98-972F-6748-89AD-79DC3D7E2AB9}"/>
              </a:ext>
            </a:extLst>
          </p:cNvPr>
          <p:cNvSpPr/>
          <p:nvPr/>
        </p:nvSpPr>
        <p:spPr>
          <a:xfrm>
            <a:off x="762000" y="1600200"/>
            <a:ext cx="2819400" cy="4648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9984104C-E7CD-D048-B803-FE539FE6B415}"/>
              </a:ext>
            </a:extLst>
          </p:cNvPr>
          <p:cNvSpPr/>
          <p:nvPr/>
        </p:nvSpPr>
        <p:spPr>
          <a:xfrm>
            <a:off x="40506" y="120134"/>
            <a:ext cx="1940693" cy="954107"/>
          </a:xfrm>
          <a:prstGeom prst="rect">
            <a:avLst/>
          </a:prstGeom>
        </p:spPr>
        <p:txBody>
          <a:bodyPr wrap="square">
            <a:spAutoFit/>
          </a:bodyPr>
          <a:lstStyle/>
          <a:p>
            <a:r>
              <a:rPr lang="en-US" sz="2800" dirty="0"/>
              <a:t>CRC </a:t>
            </a:r>
            <a:r>
              <a:rPr lang="mr-IN" sz="2800" dirty="0"/>
              <a:t>–</a:t>
            </a:r>
            <a:r>
              <a:rPr lang="en-US" sz="2800" dirty="0"/>
              <a:t> Example:1</a:t>
            </a:r>
          </a:p>
        </p:txBody>
      </p:sp>
    </p:spTree>
    <p:extLst>
      <p:ext uri="{BB962C8B-B14F-4D97-AF65-F5344CB8AC3E}">
        <p14:creationId xmlns:p14="http://schemas.microsoft.com/office/powerpoint/2010/main" val="249775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1"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CRC </a:t>
            </a:r>
            <a:r>
              <a:rPr lang="mr-IN" dirty="0"/>
              <a:t>–</a:t>
            </a:r>
            <a:r>
              <a:rPr lang="en-US" dirty="0"/>
              <a:t> Example:2</a:t>
            </a:r>
          </a:p>
        </p:txBody>
      </p:sp>
      <p:pic>
        <p:nvPicPr>
          <p:cNvPr id="4" name="Content Placeholder 3"/>
          <p:cNvPicPr>
            <a:picLocks noGrp="1" noChangeAspect="1"/>
          </p:cNvPicPr>
          <p:nvPr>
            <p:ph idx="1"/>
          </p:nvPr>
        </p:nvPicPr>
        <p:blipFill>
          <a:blip r:embed="rId2"/>
          <a:stretch>
            <a:fillRect/>
          </a:stretch>
        </p:blipFill>
        <p:spPr>
          <a:xfrm>
            <a:off x="2692066" y="990600"/>
            <a:ext cx="3759868" cy="5334000"/>
          </a:xfrm>
          <a:prstGeom prst="rect">
            <a:avLst/>
          </a:prstGeom>
        </p:spPr>
      </p:pic>
    </p:spTree>
    <p:extLst>
      <p:ext uri="{BB962C8B-B14F-4D97-AF65-F5344CB8AC3E}">
        <p14:creationId xmlns:p14="http://schemas.microsoft.com/office/powerpoint/2010/main" val="41315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Links</a:t>
            </a:r>
          </a:p>
        </p:txBody>
      </p:sp>
      <p:sp>
        <p:nvSpPr>
          <p:cNvPr id="3" name="Content Placeholder 2"/>
          <p:cNvSpPr>
            <a:spLocks noGrp="1"/>
          </p:cNvSpPr>
          <p:nvPr>
            <p:ph idx="1"/>
          </p:nvPr>
        </p:nvSpPr>
        <p:spPr/>
        <p:txBody>
          <a:bodyPr/>
          <a:lstStyle/>
          <a:p>
            <a:pPr algn="just"/>
            <a:r>
              <a:rPr lang="en-US" dirty="0"/>
              <a:t>There are two types of network links:</a:t>
            </a:r>
          </a:p>
          <a:p>
            <a:pPr algn="just"/>
            <a:r>
              <a:rPr lang="en-US" dirty="0"/>
              <a:t>A </a:t>
            </a:r>
            <a:r>
              <a:rPr lang="en-US" dirty="0">
                <a:solidFill>
                  <a:srgbClr val="FF0000"/>
                </a:solidFill>
              </a:rPr>
              <a:t>point-to-point link </a:t>
            </a:r>
            <a:r>
              <a:rPr lang="en-US" dirty="0"/>
              <a:t>consists of a single sender at one end of the link and a single receiver at the other end of the link. </a:t>
            </a:r>
          </a:p>
          <a:p>
            <a:pPr algn="just"/>
            <a:r>
              <a:rPr lang="en-US" dirty="0"/>
              <a:t>A </a:t>
            </a:r>
            <a:r>
              <a:rPr lang="en-US" dirty="0">
                <a:solidFill>
                  <a:srgbClr val="FF0000"/>
                </a:solidFill>
              </a:rPr>
              <a:t>broadcast link</a:t>
            </a:r>
            <a:r>
              <a:rPr lang="en-US" dirty="0"/>
              <a:t>, can have multiple sending and receiving nodes all connected to the same, single, shared broadcast channel. </a:t>
            </a:r>
          </a:p>
          <a:p>
            <a:pPr algn="just"/>
            <a:r>
              <a:rPr lang="en-US" dirty="0"/>
              <a:t>The term broadcast is used here because when any one node transmits a frame, the channel broadcasts the frame and each of the other nodes receives a copy. </a:t>
            </a:r>
          </a:p>
          <a:p>
            <a:endParaRPr lang="en-US" dirty="0"/>
          </a:p>
        </p:txBody>
      </p:sp>
    </p:spTree>
    <p:extLst>
      <p:ext uri="{BB962C8B-B14F-4D97-AF65-F5344CB8AC3E}">
        <p14:creationId xmlns:p14="http://schemas.microsoft.com/office/powerpoint/2010/main" val="17827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Protocols</a:t>
            </a:r>
          </a:p>
        </p:txBody>
      </p:sp>
      <p:sp>
        <p:nvSpPr>
          <p:cNvPr id="3" name="Content Placeholder 2"/>
          <p:cNvSpPr>
            <a:spLocks noGrp="1"/>
          </p:cNvSpPr>
          <p:nvPr>
            <p:ph idx="1"/>
          </p:nvPr>
        </p:nvSpPr>
        <p:spPr/>
        <p:txBody>
          <a:bodyPr/>
          <a:lstStyle/>
          <a:p>
            <a:pPr marL="0" lvl="0" indent="0">
              <a:buNone/>
            </a:pPr>
            <a:r>
              <a:rPr lang="en-IN" dirty="0"/>
              <a:t>Categories of Multiple Access Protocol: </a:t>
            </a:r>
            <a:endParaRPr lang="en-GB" dirty="0"/>
          </a:p>
          <a:p>
            <a:pPr marL="514350" indent="-457200">
              <a:buFont typeface="+mj-lt"/>
              <a:buAutoNum type="arabicPeriod"/>
            </a:pPr>
            <a:r>
              <a:rPr lang="en-IN" dirty="0"/>
              <a:t>Channel Partitioning Protocols </a:t>
            </a:r>
            <a:endParaRPr lang="en-GB" dirty="0"/>
          </a:p>
          <a:p>
            <a:pPr lvl="1"/>
            <a:r>
              <a:rPr lang="en-IN" dirty="0"/>
              <a:t>Divide channel into smaller “pieces” (time slots, frequency, code)</a:t>
            </a:r>
            <a:endParaRPr lang="en-GB" dirty="0"/>
          </a:p>
          <a:p>
            <a:pPr lvl="1"/>
            <a:r>
              <a:rPr lang="en-IN" dirty="0"/>
              <a:t>Allocate piece to node for exclusive use</a:t>
            </a:r>
            <a:endParaRPr lang="en-GB" dirty="0"/>
          </a:p>
          <a:p>
            <a:pPr lvl="1"/>
            <a:r>
              <a:rPr lang="en-IN" dirty="0"/>
              <a:t>Examples of channel partitioning protocols</a:t>
            </a:r>
            <a:endParaRPr lang="en-GB" dirty="0"/>
          </a:p>
          <a:p>
            <a:pPr lvl="2"/>
            <a:r>
              <a:rPr lang="en-IN" dirty="0"/>
              <a:t>TDMA: Time Division Multiple Access</a:t>
            </a:r>
            <a:endParaRPr lang="en-GB" dirty="0"/>
          </a:p>
          <a:p>
            <a:pPr lvl="2"/>
            <a:r>
              <a:rPr lang="en-IN" dirty="0"/>
              <a:t>FDMA: Frequency Division Multiple Access</a:t>
            </a:r>
            <a:endParaRPr lang="en-GB" dirty="0"/>
          </a:p>
          <a:p>
            <a:pPr lvl="2"/>
            <a:r>
              <a:rPr lang="en-IN" dirty="0"/>
              <a:t>CDMA: Code Division Multiple Access</a:t>
            </a:r>
            <a:endParaRPr lang="en-GB" dirty="0"/>
          </a:p>
          <a:p>
            <a:endParaRPr lang="en-US" dirty="0"/>
          </a:p>
        </p:txBody>
      </p:sp>
    </p:spTree>
    <p:extLst>
      <p:ext uri="{BB962C8B-B14F-4D97-AF65-F5344CB8AC3E}">
        <p14:creationId xmlns:p14="http://schemas.microsoft.com/office/powerpoint/2010/main" val="117577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2"/>
            </a:pPr>
            <a:r>
              <a:rPr lang="en-IN" dirty="0"/>
              <a:t>Random Access Protocols</a:t>
            </a:r>
            <a:endParaRPr lang="en-GB" dirty="0"/>
          </a:p>
          <a:p>
            <a:pPr lvl="1"/>
            <a:r>
              <a:rPr lang="en-IN" dirty="0"/>
              <a:t>Channel is not divided and allow collisions.</a:t>
            </a:r>
            <a:endParaRPr lang="en-GB" dirty="0"/>
          </a:p>
          <a:p>
            <a:pPr lvl="1"/>
            <a:r>
              <a:rPr lang="en-IN" dirty="0"/>
              <a:t>“Recover” from collisions</a:t>
            </a:r>
            <a:endParaRPr lang="en-GB" dirty="0"/>
          </a:p>
          <a:p>
            <a:pPr lvl="1"/>
            <a:r>
              <a:rPr lang="en-IN" dirty="0"/>
              <a:t>Examples of random access MAC (Medium Access Control)  protocols</a:t>
            </a:r>
            <a:endParaRPr lang="en-GB" dirty="0"/>
          </a:p>
          <a:p>
            <a:pPr lvl="2"/>
            <a:r>
              <a:rPr lang="en-IN" dirty="0"/>
              <a:t>Pure ALOHA</a:t>
            </a:r>
            <a:endParaRPr lang="en-GB" dirty="0"/>
          </a:p>
          <a:p>
            <a:pPr lvl="2"/>
            <a:r>
              <a:rPr lang="en-IN" dirty="0"/>
              <a:t>Slotted ALOHA</a:t>
            </a:r>
            <a:endParaRPr lang="en-GB" dirty="0"/>
          </a:p>
          <a:p>
            <a:pPr lvl="2"/>
            <a:r>
              <a:rPr lang="en-IN" dirty="0"/>
              <a:t>CSMA, CSMA/CD, CSMA/CA</a:t>
            </a:r>
            <a:endParaRPr lang="en-GB" dirty="0"/>
          </a:p>
          <a:p>
            <a:endParaRPr lang="en-US" dirty="0"/>
          </a:p>
        </p:txBody>
      </p:sp>
    </p:spTree>
    <p:extLst>
      <p:ext uri="{BB962C8B-B14F-4D97-AF65-F5344CB8AC3E}">
        <p14:creationId xmlns:p14="http://schemas.microsoft.com/office/powerpoint/2010/main" val="14446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3"/>
            </a:pPr>
            <a:r>
              <a:rPr lang="en-IN" dirty="0"/>
              <a:t>Taking-turns protocols</a:t>
            </a:r>
            <a:endParaRPr lang="en-GB" dirty="0"/>
          </a:p>
          <a:p>
            <a:pPr lvl="1"/>
            <a:r>
              <a:rPr lang="en-IN" dirty="0"/>
              <a:t>Nodes take turns but nodes with more to send can take longer turns.</a:t>
            </a:r>
            <a:endParaRPr lang="en-GB" dirty="0"/>
          </a:p>
          <a:p>
            <a:pPr lvl="1"/>
            <a:r>
              <a:rPr lang="en-IN" dirty="0"/>
              <a:t>Examples of taking-turns protocols</a:t>
            </a:r>
            <a:endParaRPr lang="en-GB" dirty="0"/>
          </a:p>
          <a:p>
            <a:pPr lvl="2"/>
            <a:r>
              <a:rPr lang="en-IN" dirty="0"/>
              <a:t>Polling</a:t>
            </a:r>
            <a:endParaRPr lang="en-GB" dirty="0"/>
          </a:p>
          <a:p>
            <a:pPr lvl="2"/>
            <a:r>
              <a:rPr lang="en-IN" dirty="0"/>
              <a:t>Token passing</a:t>
            </a:r>
            <a:endParaRPr lang="en-GB" dirty="0"/>
          </a:p>
          <a:p>
            <a:endParaRPr lang="en-US" dirty="0"/>
          </a:p>
        </p:txBody>
      </p:sp>
    </p:spTree>
    <p:extLst>
      <p:ext uri="{BB962C8B-B14F-4D97-AF65-F5344CB8AC3E}">
        <p14:creationId xmlns:p14="http://schemas.microsoft.com/office/powerpoint/2010/main" val="176125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TDMA: Time Division Multiple Access</a:t>
            </a:r>
          </a:p>
        </p:txBody>
      </p:sp>
      <p:sp>
        <p:nvSpPr>
          <p:cNvPr id="3" name="Content Placeholder 2"/>
          <p:cNvSpPr>
            <a:spLocks noGrp="1"/>
          </p:cNvSpPr>
          <p:nvPr>
            <p:ph idx="1"/>
          </p:nvPr>
        </p:nvSpPr>
        <p:spPr/>
        <p:txBody>
          <a:bodyPr>
            <a:normAutofit fontScale="92500" lnSpcReduction="10000"/>
          </a:bodyPr>
          <a:lstStyle/>
          <a:p>
            <a:pPr lvl="0" algn="just"/>
            <a:r>
              <a:rPr lang="en-IN" dirty="0"/>
              <a:t>Suppose the channel supports N nodes and that the transmission rate of the channel is R bps.</a:t>
            </a:r>
            <a:endParaRPr lang="en-GB" dirty="0"/>
          </a:p>
          <a:p>
            <a:pPr lvl="0" algn="just"/>
            <a:r>
              <a:rPr lang="en-IN" dirty="0"/>
              <a:t>TDM divides time into time frames and further divides each time frame into N time slots.</a:t>
            </a:r>
            <a:endParaRPr lang="en-GB" dirty="0"/>
          </a:p>
          <a:p>
            <a:pPr lvl="0" algn="just"/>
            <a:r>
              <a:rPr lang="en-IN" dirty="0"/>
              <a:t>Each time slot is then assigned to one of the N nodes. </a:t>
            </a:r>
          </a:p>
          <a:p>
            <a:pPr lvl="0" algn="just"/>
            <a:endParaRPr lang="en-IN" dirty="0"/>
          </a:p>
          <a:p>
            <a:pPr marL="0" lvl="0" indent="0" algn="just">
              <a:buNone/>
            </a:pPr>
            <a:endParaRPr lang="en-IN" dirty="0"/>
          </a:p>
          <a:p>
            <a:pPr lvl="0" algn="just"/>
            <a:r>
              <a:rPr lang="en-IN" dirty="0"/>
              <a:t>Example: 6-station LAN, 1,3,4 have packet, slots 2,5,6 idle </a:t>
            </a:r>
          </a:p>
          <a:p>
            <a:pPr lvl="0" algn="just"/>
            <a:r>
              <a:rPr lang="en-IN" dirty="0"/>
              <a:t>Major drawbacks: </a:t>
            </a:r>
            <a:r>
              <a:rPr lang="en-IN" dirty="0">
                <a:solidFill>
                  <a:srgbClr val="FF0000"/>
                </a:solidFill>
              </a:rPr>
              <a:t>First</a:t>
            </a:r>
            <a:r>
              <a:rPr lang="en-IN" dirty="0"/>
              <a:t>, A node is limited to an average rate of R/N bps even when it is the only node with packets to send. </a:t>
            </a:r>
            <a:endParaRPr lang="en-GB" dirty="0"/>
          </a:p>
          <a:p>
            <a:pPr algn="just">
              <a:buClr>
                <a:schemeClr val="tx1"/>
              </a:buClr>
            </a:pPr>
            <a:r>
              <a:rPr lang="en-IN" dirty="0">
                <a:solidFill>
                  <a:srgbClr val="FF0000"/>
                </a:solidFill>
              </a:rPr>
              <a:t>Second</a:t>
            </a:r>
            <a:r>
              <a:rPr lang="en-IN" dirty="0"/>
              <a:t> drawback is that a node must always wait for its turn in the transmission sequence again, even when it is the only node with a frame to send.</a:t>
            </a:r>
            <a:r>
              <a:rPr lang="en-GB" dirty="0"/>
              <a:t> </a:t>
            </a:r>
            <a:endParaRPr lang="en-IN" dirty="0"/>
          </a:p>
        </p:txBody>
      </p:sp>
      <p:sp>
        <p:nvSpPr>
          <p:cNvPr id="40" name="Line 7"/>
          <p:cNvSpPr>
            <a:spLocks noChangeShapeType="1"/>
          </p:cNvSpPr>
          <p:nvPr/>
        </p:nvSpPr>
        <p:spPr bwMode="auto">
          <a:xfrm>
            <a:off x="1501775" y="3657600"/>
            <a:ext cx="60848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Rectangle 8"/>
          <p:cNvSpPr>
            <a:spLocks noChangeArrowheads="1"/>
          </p:cNvSpPr>
          <p:nvPr/>
        </p:nvSpPr>
        <p:spPr bwMode="auto">
          <a:xfrm>
            <a:off x="1724025" y="3430587"/>
            <a:ext cx="479425" cy="230188"/>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Rectangle 10"/>
          <p:cNvSpPr>
            <a:spLocks noChangeArrowheads="1"/>
          </p:cNvSpPr>
          <p:nvPr/>
        </p:nvSpPr>
        <p:spPr bwMode="auto">
          <a:xfrm>
            <a:off x="2682875" y="3430587"/>
            <a:ext cx="479425" cy="23018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3" name="Rectangle 11"/>
          <p:cNvSpPr>
            <a:spLocks noChangeArrowheads="1"/>
          </p:cNvSpPr>
          <p:nvPr/>
        </p:nvSpPr>
        <p:spPr bwMode="auto">
          <a:xfrm>
            <a:off x="3157537" y="3430587"/>
            <a:ext cx="479425" cy="23018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4" name="Line 13"/>
          <p:cNvSpPr>
            <a:spLocks noChangeShapeType="1"/>
          </p:cNvSpPr>
          <p:nvPr/>
        </p:nvSpPr>
        <p:spPr bwMode="auto">
          <a:xfrm>
            <a:off x="1725612" y="3317875"/>
            <a:ext cx="0" cy="3381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Line 16"/>
          <p:cNvSpPr>
            <a:spLocks noChangeShapeType="1"/>
          </p:cNvSpPr>
          <p:nvPr/>
        </p:nvSpPr>
        <p:spPr bwMode="auto">
          <a:xfrm>
            <a:off x="4591050" y="3321050"/>
            <a:ext cx="0" cy="3381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 name="Text Box 23"/>
          <p:cNvSpPr txBox="1">
            <a:spLocks noChangeArrowheads="1"/>
          </p:cNvSpPr>
          <p:nvPr/>
        </p:nvSpPr>
        <p:spPr bwMode="auto">
          <a:xfrm>
            <a:off x="1824037" y="339725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47" name="Text Box 24"/>
          <p:cNvSpPr txBox="1">
            <a:spLocks noChangeArrowheads="1"/>
          </p:cNvSpPr>
          <p:nvPr/>
        </p:nvSpPr>
        <p:spPr bwMode="auto">
          <a:xfrm>
            <a:off x="2770187" y="3382962"/>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48" name="Text Box 25"/>
          <p:cNvSpPr txBox="1">
            <a:spLocks noChangeArrowheads="1"/>
          </p:cNvSpPr>
          <p:nvPr/>
        </p:nvSpPr>
        <p:spPr bwMode="auto">
          <a:xfrm>
            <a:off x="3235325" y="3389312"/>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49" name="Rectangle 26"/>
          <p:cNvSpPr>
            <a:spLocks noChangeArrowheads="1"/>
          </p:cNvSpPr>
          <p:nvPr/>
        </p:nvSpPr>
        <p:spPr bwMode="auto">
          <a:xfrm>
            <a:off x="4581525" y="3425825"/>
            <a:ext cx="479425" cy="23018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 name="Rectangle 27"/>
          <p:cNvSpPr>
            <a:spLocks noChangeArrowheads="1"/>
          </p:cNvSpPr>
          <p:nvPr/>
        </p:nvSpPr>
        <p:spPr bwMode="auto">
          <a:xfrm>
            <a:off x="5540375" y="3425825"/>
            <a:ext cx="479425" cy="230187"/>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 name="Rectangle 28"/>
          <p:cNvSpPr>
            <a:spLocks noChangeArrowheads="1"/>
          </p:cNvSpPr>
          <p:nvPr/>
        </p:nvSpPr>
        <p:spPr bwMode="auto">
          <a:xfrm>
            <a:off x="6015037" y="3425825"/>
            <a:ext cx="479425" cy="2301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2" name="Line 29"/>
          <p:cNvSpPr>
            <a:spLocks noChangeShapeType="1"/>
          </p:cNvSpPr>
          <p:nvPr/>
        </p:nvSpPr>
        <p:spPr bwMode="auto">
          <a:xfrm>
            <a:off x="4583112" y="3313112"/>
            <a:ext cx="0" cy="3381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Text Box 30"/>
          <p:cNvSpPr txBox="1">
            <a:spLocks noChangeArrowheads="1"/>
          </p:cNvSpPr>
          <p:nvPr/>
        </p:nvSpPr>
        <p:spPr bwMode="auto">
          <a:xfrm>
            <a:off x="4681537" y="3392487"/>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54" name="Text Box 31"/>
          <p:cNvSpPr txBox="1">
            <a:spLocks noChangeArrowheads="1"/>
          </p:cNvSpPr>
          <p:nvPr/>
        </p:nvSpPr>
        <p:spPr bwMode="auto">
          <a:xfrm>
            <a:off x="5627687" y="33782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55" name="Text Box 32"/>
          <p:cNvSpPr txBox="1">
            <a:spLocks noChangeArrowheads="1"/>
          </p:cNvSpPr>
          <p:nvPr/>
        </p:nvSpPr>
        <p:spPr bwMode="auto">
          <a:xfrm>
            <a:off x="6092825" y="338455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56" name="Line 34"/>
          <p:cNvSpPr>
            <a:spLocks noChangeShapeType="1"/>
          </p:cNvSpPr>
          <p:nvPr/>
        </p:nvSpPr>
        <p:spPr bwMode="auto">
          <a:xfrm>
            <a:off x="2206625" y="3422650"/>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7" name="Line 35"/>
          <p:cNvSpPr>
            <a:spLocks noChangeShapeType="1"/>
          </p:cNvSpPr>
          <p:nvPr/>
        </p:nvSpPr>
        <p:spPr bwMode="auto">
          <a:xfrm>
            <a:off x="2682875" y="3427412"/>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8" name="Line 36"/>
          <p:cNvSpPr>
            <a:spLocks noChangeShapeType="1"/>
          </p:cNvSpPr>
          <p:nvPr/>
        </p:nvSpPr>
        <p:spPr bwMode="auto">
          <a:xfrm>
            <a:off x="3159125" y="3427412"/>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9" name="Line 37"/>
          <p:cNvSpPr>
            <a:spLocks noChangeShapeType="1"/>
          </p:cNvSpPr>
          <p:nvPr/>
        </p:nvSpPr>
        <p:spPr bwMode="auto">
          <a:xfrm>
            <a:off x="3635375" y="3427412"/>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0" name="Line 38"/>
          <p:cNvSpPr>
            <a:spLocks noChangeShapeType="1"/>
          </p:cNvSpPr>
          <p:nvPr/>
        </p:nvSpPr>
        <p:spPr bwMode="auto">
          <a:xfrm>
            <a:off x="4116387" y="341788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 name="Line 39"/>
          <p:cNvSpPr>
            <a:spLocks noChangeShapeType="1"/>
          </p:cNvSpPr>
          <p:nvPr/>
        </p:nvSpPr>
        <p:spPr bwMode="auto">
          <a:xfrm>
            <a:off x="5064125" y="3422650"/>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 name="Line 40"/>
          <p:cNvSpPr>
            <a:spLocks noChangeShapeType="1"/>
          </p:cNvSpPr>
          <p:nvPr/>
        </p:nvSpPr>
        <p:spPr bwMode="auto">
          <a:xfrm>
            <a:off x="6011862" y="341788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 name="Line 41"/>
          <p:cNvSpPr>
            <a:spLocks noChangeShapeType="1"/>
          </p:cNvSpPr>
          <p:nvPr/>
        </p:nvSpPr>
        <p:spPr bwMode="auto">
          <a:xfrm>
            <a:off x="6959600" y="3413125"/>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 name="Line 42"/>
          <p:cNvSpPr>
            <a:spLocks noChangeShapeType="1"/>
          </p:cNvSpPr>
          <p:nvPr/>
        </p:nvSpPr>
        <p:spPr bwMode="auto">
          <a:xfrm>
            <a:off x="6492875" y="3422650"/>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 name="Line 43"/>
          <p:cNvSpPr>
            <a:spLocks noChangeShapeType="1"/>
          </p:cNvSpPr>
          <p:nvPr/>
        </p:nvSpPr>
        <p:spPr bwMode="auto">
          <a:xfrm>
            <a:off x="7440612" y="3327400"/>
            <a:ext cx="0" cy="33813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 name="Line 44"/>
          <p:cNvSpPr>
            <a:spLocks noChangeShapeType="1"/>
          </p:cNvSpPr>
          <p:nvPr/>
        </p:nvSpPr>
        <p:spPr bwMode="auto">
          <a:xfrm>
            <a:off x="5540375" y="3422650"/>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 name="Text Box 45"/>
          <p:cNvSpPr txBox="1">
            <a:spLocks noChangeArrowheads="1"/>
          </p:cNvSpPr>
          <p:nvPr/>
        </p:nvSpPr>
        <p:spPr bwMode="auto">
          <a:xfrm>
            <a:off x="2770187" y="2798762"/>
            <a:ext cx="7048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68" name="Line 46"/>
          <p:cNvSpPr>
            <a:spLocks noChangeShapeType="1"/>
          </p:cNvSpPr>
          <p:nvPr/>
        </p:nvSpPr>
        <p:spPr bwMode="auto">
          <a:xfrm>
            <a:off x="3581400" y="3135312"/>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9" name="Line 47"/>
          <p:cNvSpPr>
            <a:spLocks noChangeShapeType="1"/>
          </p:cNvSpPr>
          <p:nvPr/>
        </p:nvSpPr>
        <p:spPr bwMode="auto">
          <a:xfrm flipH="1">
            <a:off x="1736725" y="3130550"/>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0" name="Line 48"/>
          <p:cNvSpPr>
            <a:spLocks noChangeShapeType="1"/>
          </p:cNvSpPr>
          <p:nvPr/>
        </p:nvSpPr>
        <p:spPr bwMode="auto">
          <a:xfrm>
            <a:off x="1716087" y="3043237"/>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1" name="Line 49"/>
          <p:cNvSpPr>
            <a:spLocks noChangeShapeType="1"/>
          </p:cNvSpPr>
          <p:nvPr/>
        </p:nvSpPr>
        <p:spPr bwMode="auto">
          <a:xfrm>
            <a:off x="4575175" y="3033712"/>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2" name="Text Box 51"/>
          <p:cNvSpPr txBox="1">
            <a:spLocks noChangeArrowheads="1"/>
          </p:cNvSpPr>
          <p:nvPr/>
        </p:nvSpPr>
        <p:spPr bwMode="auto">
          <a:xfrm>
            <a:off x="5634037" y="2771775"/>
            <a:ext cx="7048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73" name="Line 52"/>
          <p:cNvSpPr>
            <a:spLocks noChangeShapeType="1"/>
          </p:cNvSpPr>
          <p:nvPr/>
        </p:nvSpPr>
        <p:spPr bwMode="auto">
          <a:xfrm>
            <a:off x="6445250" y="3141662"/>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4" name="Line 53"/>
          <p:cNvSpPr>
            <a:spLocks noChangeShapeType="1"/>
          </p:cNvSpPr>
          <p:nvPr/>
        </p:nvSpPr>
        <p:spPr bwMode="auto">
          <a:xfrm flipH="1">
            <a:off x="4600575" y="3136900"/>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5" name="Line 55"/>
          <p:cNvSpPr>
            <a:spLocks noChangeShapeType="1"/>
          </p:cNvSpPr>
          <p:nvPr/>
        </p:nvSpPr>
        <p:spPr bwMode="auto">
          <a:xfrm>
            <a:off x="7439025" y="3006725"/>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53637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p:bldP spid="47" grpId="0"/>
      <p:bldP spid="48" grpId="0"/>
      <p:bldP spid="49" grpId="0" animBg="1"/>
      <p:bldP spid="50" grpId="0" animBg="1"/>
      <p:bldP spid="51" grpId="0" animBg="1"/>
      <p:bldP spid="52" grpId="0" animBg="1"/>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animBg="1"/>
      <p:bldP spid="72" grpId="0"/>
      <p:bldP spid="73" grpId="0" animBg="1"/>
      <p:bldP spid="74"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FDMA: Frequency Division Multiple Access</a:t>
            </a:r>
          </a:p>
        </p:txBody>
      </p:sp>
      <p:sp>
        <p:nvSpPr>
          <p:cNvPr id="3" name="Content Placeholder 2"/>
          <p:cNvSpPr>
            <a:spLocks noGrp="1"/>
          </p:cNvSpPr>
          <p:nvPr>
            <p:ph idx="1"/>
          </p:nvPr>
        </p:nvSpPr>
        <p:spPr/>
        <p:txBody>
          <a:bodyPr/>
          <a:lstStyle/>
          <a:p>
            <a:pPr lvl="0" algn="just"/>
            <a:r>
              <a:rPr lang="en-IN" dirty="0"/>
              <a:t>Channel spectrum divided into frequency bands.</a:t>
            </a:r>
          </a:p>
          <a:p>
            <a:pPr lvl="0" algn="just"/>
            <a:r>
              <a:rPr lang="en-IN" dirty="0"/>
              <a:t>Each station assigned fixed frequency band.</a:t>
            </a:r>
          </a:p>
          <a:p>
            <a:pPr lvl="0" algn="just"/>
            <a:r>
              <a:rPr lang="en-IN" dirty="0"/>
              <a:t>Unused transmission time in frequency bands go idle. </a:t>
            </a:r>
          </a:p>
          <a:p>
            <a:pPr lvl="0" algn="just"/>
            <a:r>
              <a:rPr lang="en-IN" dirty="0"/>
              <a:t>Example: 6-station LAN, 1,3,4 have packet, frequency bands 2,5,6 idle </a:t>
            </a:r>
          </a:p>
          <a:p>
            <a:endParaRPr lang="en-US" dirty="0"/>
          </a:p>
        </p:txBody>
      </p:sp>
      <p:sp>
        <p:nvSpPr>
          <p:cNvPr id="32" name="Rectangle 4"/>
          <p:cNvSpPr>
            <a:spLocks noChangeArrowheads="1"/>
          </p:cNvSpPr>
          <p:nvPr/>
        </p:nvSpPr>
        <p:spPr bwMode="auto">
          <a:xfrm>
            <a:off x="5175250" y="3530600"/>
            <a:ext cx="627062" cy="225107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3" name="Line 5"/>
          <p:cNvSpPr>
            <a:spLocks noChangeShapeType="1"/>
          </p:cNvSpPr>
          <p:nvPr/>
        </p:nvSpPr>
        <p:spPr bwMode="auto">
          <a:xfrm flipV="1">
            <a:off x="5173662" y="4635500"/>
            <a:ext cx="622300"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4" name="Line 6"/>
          <p:cNvSpPr>
            <a:spLocks noChangeShapeType="1"/>
          </p:cNvSpPr>
          <p:nvPr/>
        </p:nvSpPr>
        <p:spPr bwMode="auto">
          <a:xfrm flipV="1">
            <a:off x="5168900" y="5027612"/>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5" name="Line 7"/>
          <p:cNvSpPr>
            <a:spLocks noChangeShapeType="1"/>
          </p:cNvSpPr>
          <p:nvPr/>
        </p:nvSpPr>
        <p:spPr bwMode="auto">
          <a:xfrm flipV="1">
            <a:off x="5173662" y="5413375"/>
            <a:ext cx="627063"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6" name="Line 8"/>
          <p:cNvSpPr>
            <a:spLocks noChangeShapeType="1"/>
          </p:cNvSpPr>
          <p:nvPr/>
        </p:nvSpPr>
        <p:spPr bwMode="auto">
          <a:xfrm flipV="1">
            <a:off x="5168900" y="4249737"/>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7" name="Line 9"/>
          <p:cNvSpPr>
            <a:spLocks noChangeShapeType="1"/>
          </p:cNvSpPr>
          <p:nvPr/>
        </p:nvSpPr>
        <p:spPr bwMode="auto">
          <a:xfrm flipV="1">
            <a:off x="5173662" y="3863975"/>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8" name="Line 11"/>
          <p:cNvSpPr>
            <a:spLocks noChangeShapeType="1"/>
          </p:cNvSpPr>
          <p:nvPr/>
        </p:nvSpPr>
        <p:spPr bwMode="auto">
          <a:xfrm>
            <a:off x="5894387" y="3803650"/>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9" name="Freeform 12"/>
          <p:cNvSpPr>
            <a:spLocks/>
          </p:cNvSpPr>
          <p:nvPr/>
        </p:nvSpPr>
        <p:spPr bwMode="auto">
          <a:xfrm>
            <a:off x="6042025" y="3684587"/>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3333CC"/>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 name="Line 13"/>
          <p:cNvSpPr>
            <a:spLocks noChangeShapeType="1"/>
          </p:cNvSpPr>
          <p:nvPr/>
        </p:nvSpPr>
        <p:spPr bwMode="auto">
          <a:xfrm>
            <a:off x="5942012" y="4206875"/>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Line 15"/>
          <p:cNvSpPr>
            <a:spLocks noChangeShapeType="1"/>
          </p:cNvSpPr>
          <p:nvPr/>
        </p:nvSpPr>
        <p:spPr bwMode="auto">
          <a:xfrm>
            <a:off x="5942012" y="4605337"/>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Freeform 16"/>
          <p:cNvSpPr>
            <a:spLocks/>
          </p:cNvSpPr>
          <p:nvPr/>
        </p:nvSpPr>
        <p:spPr bwMode="auto">
          <a:xfrm>
            <a:off x="6089650" y="4486275"/>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43" name="Group 17"/>
          <p:cNvGrpSpPr>
            <a:grpSpLocks/>
          </p:cNvGrpSpPr>
          <p:nvPr/>
        </p:nvGrpSpPr>
        <p:grpSpPr bwMode="auto">
          <a:xfrm>
            <a:off x="5959475" y="4891087"/>
            <a:ext cx="2228850" cy="119063"/>
            <a:chOff x="1884" y="2826"/>
            <a:chExt cx="1404" cy="75"/>
          </a:xfrm>
        </p:grpSpPr>
        <p:sp>
          <p:nvSpPr>
            <p:cNvPr id="44" name="Line 18"/>
            <p:cNvSpPr>
              <a:spLocks noChangeShapeType="1"/>
            </p:cNvSpPr>
            <p:nvPr/>
          </p:nvSpPr>
          <p:spPr bwMode="auto">
            <a:xfrm>
              <a:off x="1884" y="2901"/>
              <a:ext cx="1404"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6" name="Line 20"/>
          <p:cNvSpPr>
            <a:spLocks noChangeShapeType="1"/>
          </p:cNvSpPr>
          <p:nvPr/>
        </p:nvSpPr>
        <p:spPr bwMode="auto">
          <a:xfrm>
            <a:off x="5989637" y="5416550"/>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7" name="Line 21"/>
          <p:cNvSpPr>
            <a:spLocks noChangeShapeType="1"/>
          </p:cNvSpPr>
          <p:nvPr/>
        </p:nvSpPr>
        <p:spPr bwMode="auto">
          <a:xfrm>
            <a:off x="5995987" y="5746750"/>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 name="Text Box 22"/>
          <p:cNvSpPr txBox="1">
            <a:spLocks noChangeArrowheads="1"/>
          </p:cNvSpPr>
          <p:nvPr/>
        </p:nvSpPr>
        <p:spPr bwMode="auto">
          <a:xfrm rot="16200000">
            <a:off x="3971131" y="4410869"/>
            <a:ext cx="18732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frequency bands</a:t>
            </a:r>
          </a:p>
        </p:txBody>
      </p:sp>
      <p:sp>
        <p:nvSpPr>
          <p:cNvPr id="49" name="Text Box 23"/>
          <p:cNvSpPr txBox="1">
            <a:spLocks noChangeArrowheads="1"/>
          </p:cNvSpPr>
          <p:nvPr/>
        </p:nvSpPr>
        <p:spPr bwMode="auto">
          <a:xfrm rot="67766">
            <a:off x="7880350" y="3352800"/>
            <a:ext cx="615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time</a:t>
            </a:r>
          </a:p>
        </p:txBody>
      </p:sp>
      <p:sp>
        <p:nvSpPr>
          <p:cNvPr id="50" name="Freeform 54"/>
          <p:cNvSpPr>
            <a:spLocks/>
          </p:cNvSpPr>
          <p:nvPr/>
        </p:nvSpPr>
        <p:spPr bwMode="auto">
          <a:xfrm>
            <a:off x="2579687" y="3740150"/>
            <a:ext cx="595313"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rgbClr val="000000"/>
              </a:gs>
              <a:gs pos="100000">
                <a:srgbClr val="FFFFFF"/>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51" name="Group 56"/>
          <p:cNvGrpSpPr>
            <a:grpSpLocks/>
          </p:cNvGrpSpPr>
          <p:nvPr/>
        </p:nvGrpSpPr>
        <p:grpSpPr bwMode="auto">
          <a:xfrm>
            <a:off x="841375" y="4378325"/>
            <a:ext cx="1666875" cy="314325"/>
            <a:chOff x="1614" y="1494"/>
            <a:chExt cx="1050" cy="198"/>
          </a:xfrm>
        </p:grpSpPr>
        <p:sp>
          <p:nvSpPr>
            <p:cNvPr id="52" name="Rectangle 57"/>
            <p:cNvSpPr>
              <a:spLocks noChangeArrowheads="1"/>
            </p:cNvSpPr>
            <p:nvPr/>
          </p:nvSpPr>
          <p:spPr bwMode="auto">
            <a:xfrm>
              <a:off x="2358" y="1500"/>
              <a:ext cx="168" cy="17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rgbClr val="000000"/>
                </a:gs>
                <a:gs pos="50000">
                  <a:srgbClr val="FFFFFF"/>
                </a:gs>
                <a:gs pos="100000">
                  <a:srgbClr val="000000"/>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4" name="Oval 59"/>
            <p:cNvSpPr>
              <a:spLocks noChangeArrowheads="1"/>
            </p:cNvSpPr>
            <p:nvPr/>
          </p:nvSpPr>
          <p:spPr bwMode="auto">
            <a:xfrm>
              <a:off x="2502" y="1506"/>
              <a:ext cx="62" cy="1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5" name="Line 60"/>
            <p:cNvSpPr>
              <a:spLocks noChangeShapeType="1"/>
            </p:cNvSpPr>
            <p:nvPr/>
          </p:nvSpPr>
          <p:spPr bwMode="auto">
            <a:xfrm>
              <a:off x="2526" y="1584"/>
              <a:ext cx="13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56" name="Freeform 65"/>
          <p:cNvSpPr>
            <a:spLocks/>
          </p:cNvSpPr>
          <p:nvPr/>
        </p:nvSpPr>
        <p:spPr bwMode="auto">
          <a:xfrm>
            <a:off x="3351212" y="4432300"/>
            <a:ext cx="892175"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7" name="Freeform 66"/>
          <p:cNvSpPr>
            <a:spLocks/>
          </p:cNvSpPr>
          <p:nvPr/>
        </p:nvSpPr>
        <p:spPr bwMode="auto">
          <a:xfrm>
            <a:off x="3394075" y="3662362"/>
            <a:ext cx="427037"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8" name="Freeform 68"/>
          <p:cNvSpPr>
            <a:spLocks/>
          </p:cNvSpPr>
          <p:nvPr/>
        </p:nvSpPr>
        <p:spPr bwMode="auto">
          <a:xfrm>
            <a:off x="3303587" y="5461000"/>
            <a:ext cx="98901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9" name="Text Box 69"/>
          <p:cNvSpPr txBox="1">
            <a:spLocks noChangeArrowheads="1"/>
          </p:cNvSpPr>
          <p:nvPr/>
        </p:nvSpPr>
        <p:spPr bwMode="auto">
          <a:xfrm>
            <a:off x="990600" y="5091112"/>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FDM cable</a:t>
            </a:r>
          </a:p>
        </p:txBody>
      </p:sp>
    </p:spTree>
    <p:extLst>
      <p:ext uri="{BB962C8B-B14F-4D97-AF65-F5344CB8AC3E}">
        <p14:creationId xmlns:p14="http://schemas.microsoft.com/office/powerpoint/2010/main" val="3132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6" grpId="0" animBg="1"/>
      <p:bldP spid="47" grpId="0" animBg="1"/>
      <p:bldP spid="48" grpId="0"/>
      <p:bldP spid="49" grpId="0"/>
      <p:bldP spid="50" grpId="0" animBg="1"/>
      <p:bldP spid="56" grpId="0" animBg="1"/>
      <p:bldP spid="57" grpId="0" animBg="1"/>
      <p:bldP spid="58"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CDMA: Code Division Multiple Access</a:t>
            </a:r>
          </a:p>
        </p:txBody>
      </p:sp>
      <p:sp>
        <p:nvSpPr>
          <p:cNvPr id="3" name="Content Placeholder 2"/>
          <p:cNvSpPr>
            <a:spLocks noGrp="1"/>
          </p:cNvSpPr>
          <p:nvPr>
            <p:ph idx="1"/>
          </p:nvPr>
        </p:nvSpPr>
        <p:spPr/>
        <p:txBody>
          <a:bodyPr>
            <a:normAutofit lnSpcReduction="10000"/>
          </a:bodyPr>
          <a:lstStyle/>
          <a:p>
            <a:pPr lvl="0" algn="just"/>
            <a:r>
              <a:rPr lang="en-IN" dirty="0"/>
              <a:t>CDMA assigns a </a:t>
            </a:r>
            <a:r>
              <a:rPr lang="en-IN" dirty="0">
                <a:solidFill>
                  <a:srgbClr val="FF0000"/>
                </a:solidFill>
              </a:rPr>
              <a:t>different code to each node</a:t>
            </a:r>
            <a:r>
              <a:rPr lang="en-IN" dirty="0"/>
              <a:t>, While TDM and FDM assign time slots and frequencies respectively.</a:t>
            </a:r>
          </a:p>
          <a:p>
            <a:pPr lvl="0" algn="just"/>
            <a:r>
              <a:rPr lang="en-IN" dirty="0"/>
              <a:t>Each node then uses its </a:t>
            </a:r>
            <a:r>
              <a:rPr lang="en-IN" dirty="0">
                <a:solidFill>
                  <a:srgbClr val="FF0000"/>
                </a:solidFill>
              </a:rPr>
              <a:t>unique code </a:t>
            </a:r>
            <a:r>
              <a:rPr lang="en-IN" dirty="0"/>
              <a:t>to encode the data bits it sends. </a:t>
            </a:r>
            <a:endParaRPr lang="en-GB" dirty="0"/>
          </a:p>
          <a:p>
            <a:pPr lvl="0" algn="just"/>
            <a:r>
              <a:rPr lang="en-IN" dirty="0"/>
              <a:t>If the codes are chosen carefully, CDMA networks have the wonderful property that different nodes can transmit simultaneously.</a:t>
            </a:r>
          </a:p>
          <a:p>
            <a:pPr lvl="0" algn="just"/>
            <a:r>
              <a:rPr lang="en-IN" dirty="0"/>
              <a:t>Their respective receivers correctly receive a sender’s encoded data bits in spite of interfering transmissions by other nodes. </a:t>
            </a:r>
            <a:endParaRPr lang="en-GB" dirty="0"/>
          </a:p>
          <a:p>
            <a:pPr lvl="0" algn="just"/>
            <a:r>
              <a:rPr lang="en-IN" dirty="0"/>
              <a:t>Example: Used in military and widespread civilian use, particularly in cellular telephony. </a:t>
            </a:r>
            <a:endParaRPr lang="en-GB" dirty="0"/>
          </a:p>
          <a:p>
            <a:pPr lvl="0" algn="just"/>
            <a:r>
              <a:rPr lang="en-IN" dirty="0"/>
              <a:t>Because CDMA’s use is so tightly tied to wireless channels.</a:t>
            </a:r>
            <a:endParaRPr lang="en-GB" dirty="0"/>
          </a:p>
        </p:txBody>
      </p:sp>
    </p:spTree>
    <p:extLst>
      <p:ext uri="{BB962C8B-B14F-4D97-AF65-F5344CB8AC3E}">
        <p14:creationId xmlns:p14="http://schemas.microsoft.com/office/powerpoint/2010/main" val="187677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p:txBody>
          <a:bodyPr>
            <a:normAutofit fontScale="92500" lnSpcReduction="10000"/>
          </a:bodyPr>
          <a:lstStyle/>
          <a:p>
            <a:pPr algn="just"/>
            <a:r>
              <a:rPr lang="en-US" dirty="0"/>
              <a:t>Host and routers are as </a:t>
            </a:r>
            <a:r>
              <a:rPr lang="en-US" dirty="0">
                <a:solidFill>
                  <a:srgbClr val="FF0000"/>
                </a:solidFill>
              </a:rPr>
              <a:t>nodes</a:t>
            </a:r>
            <a:r>
              <a:rPr lang="en-US" dirty="0"/>
              <a:t>.</a:t>
            </a:r>
          </a:p>
          <a:p>
            <a:pPr algn="just"/>
            <a:r>
              <a:rPr lang="en-US" dirty="0"/>
              <a:t>Communication channels that connect adjacent nodes along communication path, its called </a:t>
            </a:r>
            <a:r>
              <a:rPr lang="en-US" dirty="0">
                <a:solidFill>
                  <a:srgbClr val="FF0000"/>
                </a:solidFill>
              </a:rPr>
              <a:t>links</a:t>
            </a:r>
            <a:r>
              <a:rPr lang="en-US" dirty="0"/>
              <a:t>.</a:t>
            </a:r>
          </a:p>
          <a:p>
            <a:pPr lvl="1" algn="just"/>
            <a:r>
              <a:rPr lang="en-US" dirty="0"/>
              <a:t>Wired links</a:t>
            </a:r>
          </a:p>
          <a:p>
            <a:pPr lvl="1" algn="just"/>
            <a:r>
              <a:rPr lang="en-US" dirty="0"/>
              <a:t>Wireless links</a:t>
            </a:r>
          </a:p>
          <a:p>
            <a:pPr lvl="1" algn="just"/>
            <a:r>
              <a:rPr lang="en-US" dirty="0"/>
              <a:t>LANs</a:t>
            </a:r>
          </a:p>
          <a:p>
            <a:pPr algn="just"/>
            <a:r>
              <a:rPr lang="en-US" dirty="0"/>
              <a:t>In this layer, Packet is form of </a:t>
            </a:r>
            <a:r>
              <a:rPr lang="en-US" dirty="0">
                <a:solidFill>
                  <a:srgbClr val="FF0000"/>
                </a:solidFill>
              </a:rPr>
              <a:t>frame</a:t>
            </a:r>
            <a:r>
              <a:rPr lang="en-US" dirty="0"/>
              <a:t>  from encapsulate datagram.</a:t>
            </a:r>
          </a:p>
          <a:p>
            <a:pPr algn="just"/>
            <a:r>
              <a:rPr lang="en-US" dirty="0"/>
              <a:t>This layer has responsibility of  transferring datagram from one node to </a:t>
            </a:r>
            <a:r>
              <a:rPr lang="en-US" dirty="0">
                <a:solidFill>
                  <a:srgbClr val="FF0000"/>
                </a:solidFill>
              </a:rPr>
              <a:t>physically adjacent </a:t>
            </a:r>
            <a:r>
              <a:rPr lang="en-US" dirty="0"/>
              <a:t>node over a link.</a:t>
            </a:r>
          </a:p>
          <a:p>
            <a:endParaRPr lang="en-US" dirty="0"/>
          </a:p>
          <a:p>
            <a:endParaRPr lang="en-US" dirty="0"/>
          </a:p>
        </p:txBody>
      </p:sp>
      <p:sp>
        <p:nvSpPr>
          <p:cNvPr id="4" name="Content Placeholder 3"/>
          <p:cNvSpPr>
            <a:spLocks noGrp="1"/>
          </p:cNvSpPr>
          <p:nvPr>
            <p:ph sz="half" idx="2"/>
          </p:nvPr>
        </p:nvSpPr>
        <p:spPr/>
        <p:txBody>
          <a:bodyPr>
            <a:normAutofit fontScale="92500" lnSpcReduction="10000"/>
          </a:bodyPr>
          <a:lstStyle/>
          <a:p>
            <a:endParaRPr lang="en-US" dirty="0"/>
          </a:p>
        </p:txBody>
      </p:sp>
      <p:sp>
        <p:nvSpPr>
          <p:cNvPr id="451" name="Freeform 666"/>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452" name="Group 667"/>
          <p:cNvGrpSpPr>
            <a:grpSpLocks/>
          </p:cNvGrpSpPr>
          <p:nvPr/>
        </p:nvGrpSpPr>
        <p:grpSpPr bwMode="auto">
          <a:xfrm>
            <a:off x="5370513" y="3048000"/>
            <a:ext cx="1458912" cy="933450"/>
            <a:chOff x="2889" y="1631"/>
            <a:chExt cx="980" cy="743"/>
          </a:xfrm>
        </p:grpSpPr>
        <p:sp>
          <p:nvSpPr>
            <p:cNvPr id="453"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4"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a:solidFill>
                  <a:srgbClr val="00CCFF"/>
                </a:solidFill>
                <a:latin typeface="Arial" charset="0"/>
                <a:ea typeface="ＭＳ Ｐゴシック" charset="0"/>
              </a:endParaRPr>
            </a:p>
          </p:txBody>
        </p:sp>
      </p:grpSp>
      <p:sp>
        <p:nvSpPr>
          <p:cNvPr id="455" name="Freeform 670"/>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456" name="Line 671"/>
          <p:cNvSpPr>
            <a:spLocks noChangeShapeType="1"/>
          </p:cNvSpPr>
          <p:nvPr/>
        </p:nvSpPr>
        <p:spPr bwMode="auto">
          <a:xfrm rot="16200000" flipV="1">
            <a:off x="7791450" y="5248275"/>
            <a:ext cx="471488" cy="2063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7" name="Line 672"/>
          <p:cNvSpPr>
            <a:spLocks noChangeShapeType="1"/>
          </p:cNvSpPr>
          <p:nvPr/>
        </p:nvSpPr>
        <p:spPr bwMode="auto">
          <a:xfrm rot="5400000" flipV="1">
            <a:off x="7991475" y="5443538"/>
            <a:ext cx="3175" cy="8572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8" name="Line 673"/>
          <p:cNvSpPr>
            <a:spLocks noChangeShapeType="1"/>
          </p:cNvSpPr>
          <p:nvPr/>
        </p:nvSpPr>
        <p:spPr bwMode="auto">
          <a:xfrm rot="16200000" flipH="1">
            <a:off x="8110537" y="5040313"/>
            <a:ext cx="182563" cy="1285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9" name="Line 675"/>
          <p:cNvSpPr>
            <a:spLocks noChangeShapeType="1"/>
          </p:cNvSpPr>
          <p:nvPr/>
        </p:nvSpPr>
        <p:spPr bwMode="auto">
          <a:xfrm>
            <a:off x="6100763" y="4776788"/>
            <a:ext cx="244475"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0" name="Line 676"/>
          <p:cNvSpPr>
            <a:spLocks noChangeShapeType="1"/>
          </p:cNvSpPr>
          <p:nvPr/>
        </p:nvSpPr>
        <p:spPr bwMode="auto">
          <a:xfrm flipV="1">
            <a:off x="5842000" y="5030788"/>
            <a:ext cx="396875"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1" name="Line 679"/>
          <p:cNvSpPr>
            <a:spLocks noChangeShapeType="1"/>
          </p:cNvSpPr>
          <p:nvPr/>
        </p:nvSpPr>
        <p:spPr bwMode="auto">
          <a:xfrm flipH="1">
            <a:off x="6267450" y="5075238"/>
            <a:ext cx="123825"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2" name="Line 680"/>
          <p:cNvSpPr>
            <a:spLocks noChangeShapeType="1"/>
          </p:cNvSpPr>
          <p:nvPr/>
        </p:nvSpPr>
        <p:spPr bwMode="auto">
          <a:xfrm flipH="1" flipV="1">
            <a:off x="6573838" y="5054600"/>
            <a:ext cx="88900"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3" name="Line 681"/>
          <p:cNvSpPr>
            <a:spLocks noChangeShapeType="1"/>
          </p:cNvSpPr>
          <p:nvPr/>
        </p:nvSpPr>
        <p:spPr bwMode="auto">
          <a:xfrm>
            <a:off x="6743700" y="5056188"/>
            <a:ext cx="503238"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4" name="Line 683"/>
          <p:cNvSpPr>
            <a:spLocks noChangeShapeType="1"/>
          </p:cNvSpPr>
          <p:nvPr/>
        </p:nvSpPr>
        <p:spPr bwMode="auto">
          <a:xfrm>
            <a:off x="6284913"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5" name="Line 684"/>
          <p:cNvSpPr>
            <a:spLocks noChangeShapeType="1"/>
          </p:cNvSpPr>
          <p:nvPr/>
        </p:nvSpPr>
        <p:spPr bwMode="auto">
          <a:xfrm flipV="1">
            <a:off x="5891213" y="3736975"/>
            <a:ext cx="168275"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6" name="Picture 68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Line 686"/>
          <p:cNvSpPr>
            <a:spLocks noChangeShapeType="1"/>
          </p:cNvSpPr>
          <p:nvPr/>
        </p:nvSpPr>
        <p:spPr bwMode="auto">
          <a:xfrm rot="5400000" flipV="1">
            <a:off x="7994650" y="5440363"/>
            <a:ext cx="3175" cy="8572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8" name="Line 687"/>
          <p:cNvSpPr>
            <a:spLocks noChangeShapeType="1"/>
          </p:cNvSpPr>
          <p:nvPr/>
        </p:nvSpPr>
        <p:spPr bwMode="auto">
          <a:xfrm flipV="1">
            <a:off x="5894388" y="3733800"/>
            <a:ext cx="168275"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9" name="Picture 688"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 name="Line 695"/>
          <p:cNvSpPr>
            <a:spLocks noChangeShapeType="1"/>
          </p:cNvSpPr>
          <p:nvPr/>
        </p:nvSpPr>
        <p:spPr bwMode="auto">
          <a:xfrm>
            <a:off x="7358063" y="4700588"/>
            <a:ext cx="390525"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1" name="Line 696"/>
          <p:cNvSpPr>
            <a:spLocks noChangeShapeType="1"/>
          </p:cNvSpPr>
          <p:nvPr/>
        </p:nvSpPr>
        <p:spPr bwMode="auto">
          <a:xfrm flipV="1">
            <a:off x="6737350" y="4687888"/>
            <a:ext cx="322263"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2" name="Line 697"/>
          <p:cNvSpPr>
            <a:spLocks noChangeShapeType="1"/>
          </p:cNvSpPr>
          <p:nvPr/>
        </p:nvSpPr>
        <p:spPr bwMode="auto">
          <a:xfrm flipV="1">
            <a:off x="6780213" y="4979988"/>
            <a:ext cx="97155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3" name="Line 708"/>
          <p:cNvSpPr>
            <a:spLocks noChangeShapeType="1"/>
          </p:cNvSpPr>
          <p:nvPr/>
        </p:nvSpPr>
        <p:spPr bwMode="auto">
          <a:xfrm>
            <a:off x="6289675" y="2406650"/>
            <a:ext cx="1524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4" name="Oval 407"/>
          <p:cNvSpPr>
            <a:spLocks noChangeArrowheads="1"/>
          </p:cNvSpPr>
          <p:nvPr/>
        </p:nvSpPr>
        <p:spPr bwMode="auto">
          <a:xfrm>
            <a:off x="6354763" y="2565400"/>
            <a:ext cx="387350" cy="9525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5" name="Rectangle 410"/>
          <p:cNvSpPr>
            <a:spLocks noChangeArrowheads="1"/>
          </p:cNvSpPr>
          <p:nvPr/>
        </p:nvSpPr>
        <p:spPr bwMode="auto">
          <a:xfrm>
            <a:off x="6354763" y="2555875"/>
            <a:ext cx="388937" cy="58738"/>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6" name="Oval 411"/>
          <p:cNvSpPr>
            <a:spLocks noChangeArrowheads="1"/>
          </p:cNvSpPr>
          <p:nvPr/>
        </p:nvSpPr>
        <p:spPr bwMode="auto">
          <a:xfrm>
            <a:off x="6353175" y="2490788"/>
            <a:ext cx="387350" cy="111125"/>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77" name="Group 712"/>
          <p:cNvGrpSpPr>
            <a:grpSpLocks/>
          </p:cNvGrpSpPr>
          <p:nvPr/>
        </p:nvGrpSpPr>
        <p:grpSpPr bwMode="auto">
          <a:xfrm>
            <a:off x="6430963" y="2519363"/>
            <a:ext cx="219075" cy="52387"/>
            <a:chOff x="2468" y="1332"/>
            <a:chExt cx="310" cy="60"/>
          </a:xfrm>
        </p:grpSpPr>
        <p:sp>
          <p:nvSpPr>
            <p:cNvPr id="47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0" name="Line 715"/>
          <p:cNvSpPr>
            <a:spLocks noChangeShapeType="1"/>
          </p:cNvSpPr>
          <p:nvPr/>
        </p:nvSpPr>
        <p:spPr bwMode="auto">
          <a:xfrm>
            <a:off x="6354763" y="2543175"/>
            <a:ext cx="0" cy="74613"/>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1" name="Line 762"/>
          <p:cNvSpPr>
            <a:spLocks noChangeShapeType="1"/>
          </p:cNvSpPr>
          <p:nvPr/>
        </p:nvSpPr>
        <p:spPr bwMode="auto">
          <a:xfrm>
            <a:off x="6427788" y="3743325"/>
            <a:ext cx="67945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482" name="Group 781"/>
          <p:cNvGrpSpPr>
            <a:grpSpLocks/>
          </p:cNvGrpSpPr>
          <p:nvPr/>
        </p:nvGrpSpPr>
        <p:grpSpPr bwMode="auto">
          <a:xfrm>
            <a:off x="7591425" y="4806950"/>
            <a:ext cx="622300" cy="244475"/>
            <a:chOff x="4334" y="1470"/>
            <a:chExt cx="246" cy="107"/>
          </a:xfrm>
        </p:grpSpPr>
        <p:sp>
          <p:nvSpPr>
            <p:cNvPr id="48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86" name="Group 785"/>
            <p:cNvGrpSpPr>
              <a:grpSpLocks/>
            </p:cNvGrpSpPr>
            <p:nvPr/>
          </p:nvGrpSpPr>
          <p:grpSpPr bwMode="auto">
            <a:xfrm>
              <a:off x="4383" y="1488"/>
              <a:ext cx="138" cy="33"/>
              <a:chOff x="2468" y="1332"/>
              <a:chExt cx="310" cy="60"/>
            </a:xfrm>
          </p:grpSpPr>
          <p:sp>
            <p:nvSpPr>
              <p:cNvPr id="489"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7" name="Line 78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8" name="Line 789"/>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491" name="Group 790"/>
          <p:cNvGrpSpPr>
            <a:grpSpLocks/>
          </p:cNvGrpSpPr>
          <p:nvPr/>
        </p:nvGrpSpPr>
        <p:grpSpPr bwMode="auto">
          <a:xfrm>
            <a:off x="6965950" y="4508500"/>
            <a:ext cx="622300" cy="244475"/>
            <a:chOff x="4334" y="1470"/>
            <a:chExt cx="246" cy="107"/>
          </a:xfrm>
        </p:grpSpPr>
        <p:sp>
          <p:nvSpPr>
            <p:cNvPr id="492"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3"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4"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95" name="Group 794"/>
            <p:cNvGrpSpPr>
              <a:grpSpLocks/>
            </p:cNvGrpSpPr>
            <p:nvPr/>
          </p:nvGrpSpPr>
          <p:grpSpPr bwMode="auto">
            <a:xfrm>
              <a:off x="4383" y="1488"/>
              <a:ext cx="138" cy="33"/>
              <a:chOff x="2468" y="1332"/>
              <a:chExt cx="310" cy="60"/>
            </a:xfrm>
          </p:grpSpPr>
          <p:sp>
            <p:nvSpPr>
              <p:cNvPr id="498"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9"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96" name="Line 79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97" name="Line 798"/>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0" name="Group 799"/>
          <p:cNvGrpSpPr>
            <a:grpSpLocks/>
          </p:cNvGrpSpPr>
          <p:nvPr/>
        </p:nvGrpSpPr>
        <p:grpSpPr bwMode="auto">
          <a:xfrm>
            <a:off x="6242050" y="4851400"/>
            <a:ext cx="622300" cy="244475"/>
            <a:chOff x="4334" y="1470"/>
            <a:chExt cx="246" cy="107"/>
          </a:xfrm>
        </p:grpSpPr>
        <p:sp>
          <p:nvSpPr>
            <p:cNvPr id="50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04" name="Group 803"/>
            <p:cNvGrpSpPr>
              <a:grpSpLocks/>
            </p:cNvGrpSpPr>
            <p:nvPr/>
          </p:nvGrpSpPr>
          <p:grpSpPr bwMode="auto">
            <a:xfrm>
              <a:off x="4383" y="1488"/>
              <a:ext cx="138" cy="33"/>
              <a:chOff x="2468" y="1332"/>
              <a:chExt cx="310" cy="60"/>
            </a:xfrm>
          </p:grpSpPr>
          <p:sp>
            <p:nvSpPr>
              <p:cNvPr id="507"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8"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05" name="Line 80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6" name="Line 807"/>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9" name="Group 808"/>
          <p:cNvGrpSpPr>
            <a:grpSpLocks/>
          </p:cNvGrpSpPr>
          <p:nvPr/>
        </p:nvGrpSpPr>
        <p:grpSpPr bwMode="auto">
          <a:xfrm>
            <a:off x="6051550" y="3644900"/>
            <a:ext cx="390525" cy="171450"/>
            <a:chOff x="4334" y="1470"/>
            <a:chExt cx="246" cy="107"/>
          </a:xfrm>
        </p:grpSpPr>
        <p:sp>
          <p:nvSpPr>
            <p:cNvPr id="510"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1"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2"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13" name="Group 812"/>
            <p:cNvGrpSpPr>
              <a:grpSpLocks/>
            </p:cNvGrpSpPr>
            <p:nvPr/>
          </p:nvGrpSpPr>
          <p:grpSpPr bwMode="auto">
            <a:xfrm>
              <a:off x="4383" y="1488"/>
              <a:ext cx="138" cy="33"/>
              <a:chOff x="2468" y="1332"/>
              <a:chExt cx="310" cy="60"/>
            </a:xfrm>
          </p:grpSpPr>
          <p:sp>
            <p:nvSpPr>
              <p:cNvPr id="516"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7"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14" name="Line 815"/>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5" name="Line 816"/>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18" name="Group 817"/>
          <p:cNvGrpSpPr>
            <a:grpSpLocks/>
          </p:cNvGrpSpPr>
          <p:nvPr/>
        </p:nvGrpSpPr>
        <p:grpSpPr bwMode="auto">
          <a:xfrm>
            <a:off x="6027738" y="1738313"/>
            <a:ext cx="517525" cy="508000"/>
            <a:chOff x="2920" y="1424"/>
            <a:chExt cx="326" cy="320"/>
          </a:xfrm>
        </p:grpSpPr>
        <p:sp>
          <p:nvSpPr>
            <p:cNvPr id="51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520" name="Group 819"/>
            <p:cNvGrpSpPr>
              <a:grpSpLocks/>
            </p:cNvGrpSpPr>
            <p:nvPr/>
          </p:nvGrpSpPr>
          <p:grpSpPr bwMode="auto">
            <a:xfrm>
              <a:off x="2949" y="1424"/>
              <a:ext cx="265" cy="280"/>
              <a:chOff x="2949" y="1424"/>
              <a:chExt cx="265" cy="280"/>
            </a:xfrm>
          </p:grpSpPr>
          <p:sp>
            <p:nvSpPr>
              <p:cNvPr id="52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2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27" name="Group 826"/>
          <p:cNvGrpSpPr>
            <a:grpSpLocks/>
          </p:cNvGrpSpPr>
          <p:nvPr/>
        </p:nvGrpSpPr>
        <p:grpSpPr bwMode="auto">
          <a:xfrm>
            <a:off x="6138863" y="1989138"/>
            <a:ext cx="282575" cy="477837"/>
            <a:chOff x="3748" y="1253"/>
            <a:chExt cx="178" cy="301"/>
          </a:xfrm>
        </p:grpSpPr>
        <p:sp>
          <p:nvSpPr>
            <p:cNvPr id="528" name="Line 270"/>
            <p:cNvSpPr>
              <a:spLocks noChangeShapeType="1"/>
            </p:cNvSpPr>
            <p:nvPr/>
          </p:nvSpPr>
          <p:spPr bwMode="auto">
            <a:xfrm flipH="1">
              <a:off x="3748" y="1276"/>
              <a:ext cx="89" cy="2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Line 271"/>
            <p:cNvSpPr>
              <a:spLocks noChangeShapeType="1"/>
            </p:cNvSpPr>
            <p:nvPr/>
          </p:nvSpPr>
          <p:spPr bwMode="auto">
            <a:xfrm>
              <a:off x="3837" y="1276"/>
              <a:ext cx="89" cy="25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Line 272"/>
            <p:cNvSpPr>
              <a:spLocks noChangeShapeType="1"/>
            </p:cNvSpPr>
            <p:nvPr/>
          </p:nvSpPr>
          <p:spPr bwMode="auto">
            <a:xfrm>
              <a:off x="3748"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Line 273"/>
            <p:cNvSpPr>
              <a:spLocks noChangeShapeType="1"/>
            </p:cNvSpPr>
            <p:nvPr/>
          </p:nvSpPr>
          <p:spPr bwMode="auto">
            <a:xfrm flipH="1">
              <a:off x="3837"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Line 274"/>
            <p:cNvSpPr>
              <a:spLocks noChangeShapeType="1"/>
            </p:cNvSpPr>
            <p:nvPr/>
          </p:nvSpPr>
          <p:spPr bwMode="auto">
            <a:xfrm>
              <a:off x="3837" y="1282"/>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Line 275"/>
            <p:cNvSpPr>
              <a:spLocks noChangeShapeType="1"/>
            </p:cNvSpPr>
            <p:nvPr/>
          </p:nvSpPr>
          <p:spPr bwMode="auto">
            <a:xfrm flipV="1">
              <a:off x="3748" y="1501"/>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Line 276"/>
            <p:cNvSpPr>
              <a:spLocks noChangeShapeType="1"/>
            </p:cNvSpPr>
            <p:nvPr/>
          </p:nvSpPr>
          <p:spPr bwMode="auto">
            <a:xfrm flipH="1" flipV="1">
              <a:off x="3837" y="1501"/>
              <a:ext cx="89" cy="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Line 277"/>
            <p:cNvSpPr>
              <a:spLocks noChangeShapeType="1"/>
            </p:cNvSpPr>
            <p:nvPr/>
          </p:nvSpPr>
          <p:spPr bwMode="auto">
            <a:xfrm>
              <a:off x="3786" y="1418"/>
              <a:ext cx="51"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Line 278"/>
            <p:cNvSpPr>
              <a:spLocks noChangeShapeType="1"/>
            </p:cNvSpPr>
            <p:nvPr/>
          </p:nvSpPr>
          <p:spPr bwMode="auto">
            <a:xfrm flipV="1">
              <a:off x="3837" y="1418"/>
              <a:ext cx="54"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Line 279"/>
            <p:cNvSpPr>
              <a:spLocks noChangeShapeType="1"/>
            </p:cNvSpPr>
            <p:nvPr/>
          </p:nvSpPr>
          <p:spPr bwMode="auto">
            <a:xfrm>
              <a:off x="3768" y="1455"/>
              <a:ext cx="66" cy="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Line 280"/>
            <p:cNvSpPr>
              <a:spLocks noChangeShapeType="1"/>
            </p:cNvSpPr>
            <p:nvPr/>
          </p:nvSpPr>
          <p:spPr bwMode="auto">
            <a:xfrm flipV="1">
              <a:off x="3837" y="1461"/>
              <a:ext cx="66"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Line 281"/>
            <p:cNvSpPr>
              <a:spLocks noChangeShapeType="1"/>
            </p:cNvSpPr>
            <p:nvPr/>
          </p:nvSpPr>
          <p:spPr bwMode="auto">
            <a:xfrm flipV="1">
              <a:off x="3837" y="1381"/>
              <a:ext cx="34"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Line 282"/>
            <p:cNvSpPr>
              <a:spLocks noChangeShapeType="1"/>
            </p:cNvSpPr>
            <p:nvPr/>
          </p:nvSpPr>
          <p:spPr bwMode="auto">
            <a:xfrm flipV="1">
              <a:off x="3837" y="1329"/>
              <a:ext cx="21" cy="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1" name="Line 283"/>
            <p:cNvSpPr>
              <a:spLocks noChangeShapeType="1"/>
            </p:cNvSpPr>
            <p:nvPr/>
          </p:nvSpPr>
          <p:spPr bwMode="auto">
            <a:xfrm>
              <a:off x="3798" y="1377"/>
              <a:ext cx="42" cy="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2" name="Line 284"/>
            <p:cNvSpPr>
              <a:spLocks noChangeShapeType="1"/>
            </p:cNvSpPr>
            <p:nvPr/>
          </p:nvSpPr>
          <p:spPr bwMode="auto">
            <a:xfrm>
              <a:off x="3817" y="1327"/>
              <a:ext cx="2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3" name="Oval 842"/>
            <p:cNvSpPr>
              <a:spLocks noChangeArrowheads="1"/>
            </p:cNvSpPr>
            <p:nvPr/>
          </p:nvSpPr>
          <p:spPr bwMode="auto">
            <a:xfrm>
              <a:off x="3821" y="1253"/>
              <a:ext cx="30" cy="29"/>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44" name="Group 843"/>
          <p:cNvGrpSpPr>
            <a:grpSpLocks/>
          </p:cNvGrpSpPr>
          <p:nvPr/>
        </p:nvGrpSpPr>
        <p:grpSpPr bwMode="auto">
          <a:xfrm>
            <a:off x="5387975" y="1963738"/>
            <a:ext cx="519113" cy="128587"/>
            <a:chOff x="2199" y="955"/>
            <a:chExt cx="2547" cy="506"/>
          </a:xfrm>
        </p:grpSpPr>
        <p:sp>
          <p:nvSpPr>
            <p:cNvPr id="545"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6"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7"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8"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9" name="Freeform 84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0"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51" name="Group 850"/>
          <p:cNvGrpSpPr>
            <a:grpSpLocks/>
          </p:cNvGrpSpPr>
          <p:nvPr/>
        </p:nvGrpSpPr>
        <p:grpSpPr bwMode="auto">
          <a:xfrm>
            <a:off x="5541963" y="1539875"/>
            <a:ext cx="519112" cy="128588"/>
            <a:chOff x="2199" y="955"/>
            <a:chExt cx="2547" cy="506"/>
          </a:xfrm>
        </p:grpSpPr>
        <p:sp>
          <p:nvSpPr>
            <p:cNvPr id="552"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3"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4"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5"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6"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7"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58" name="Line 857"/>
          <p:cNvSpPr>
            <a:spLocks noChangeShapeType="1"/>
          </p:cNvSpPr>
          <p:nvPr/>
        </p:nvSpPr>
        <p:spPr bwMode="auto">
          <a:xfrm flipH="1" flipV="1">
            <a:off x="5626100" y="2027238"/>
            <a:ext cx="39688" cy="635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59" name="Group 858"/>
          <p:cNvGrpSpPr>
            <a:grpSpLocks/>
          </p:cNvGrpSpPr>
          <p:nvPr/>
        </p:nvGrpSpPr>
        <p:grpSpPr bwMode="auto">
          <a:xfrm>
            <a:off x="5392738" y="3527425"/>
            <a:ext cx="519112" cy="128588"/>
            <a:chOff x="2199" y="955"/>
            <a:chExt cx="2547" cy="506"/>
          </a:xfrm>
        </p:grpSpPr>
        <p:sp>
          <p:nvSpPr>
            <p:cNvPr id="560"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1"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2"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3"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4" name="Freeform 863"/>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5"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66" name="Line 865"/>
          <p:cNvSpPr>
            <a:spLocks noChangeShapeType="1"/>
          </p:cNvSpPr>
          <p:nvPr/>
        </p:nvSpPr>
        <p:spPr bwMode="auto">
          <a:xfrm>
            <a:off x="5778500" y="3119438"/>
            <a:ext cx="20638" cy="555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67" name="Group 866"/>
          <p:cNvGrpSpPr>
            <a:grpSpLocks/>
          </p:cNvGrpSpPr>
          <p:nvPr/>
        </p:nvGrpSpPr>
        <p:grpSpPr bwMode="auto">
          <a:xfrm>
            <a:off x="7007225" y="5005388"/>
            <a:ext cx="519113" cy="128587"/>
            <a:chOff x="2199" y="955"/>
            <a:chExt cx="2547" cy="506"/>
          </a:xfrm>
        </p:grpSpPr>
        <p:sp>
          <p:nvSpPr>
            <p:cNvPr id="568"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9"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0"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1"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2" name="Freeform 8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3"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74" name="Group 873"/>
          <p:cNvGrpSpPr>
            <a:grpSpLocks/>
          </p:cNvGrpSpPr>
          <p:nvPr/>
        </p:nvGrpSpPr>
        <p:grpSpPr bwMode="auto">
          <a:xfrm>
            <a:off x="7245350" y="5429250"/>
            <a:ext cx="519113" cy="128588"/>
            <a:chOff x="2199" y="955"/>
            <a:chExt cx="2547" cy="506"/>
          </a:xfrm>
        </p:grpSpPr>
        <p:sp>
          <p:nvSpPr>
            <p:cNvPr id="575"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6"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7"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8"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9" name="Freeform 87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0"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81" name="Group 880"/>
          <p:cNvGrpSpPr>
            <a:grpSpLocks/>
          </p:cNvGrpSpPr>
          <p:nvPr/>
        </p:nvGrpSpPr>
        <p:grpSpPr bwMode="auto">
          <a:xfrm>
            <a:off x="6821488" y="5408613"/>
            <a:ext cx="519112" cy="128587"/>
            <a:chOff x="2199" y="955"/>
            <a:chExt cx="2547" cy="506"/>
          </a:xfrm>
        </p:grpSpPr>
        <p:sp>
          <p:nvSpPr>
            <p:cNvPr id="582"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3"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4"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5"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6" name="Freeform 88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7"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pic>
        <p:nvPicPr>
          <p:cNvPr id="588" name="Picture 887"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 name="Line 888"/>
          <p:cNvSpPr>
            <a:spLocks noChangeShapeType="1"/>
          </p:cNvSpPr>
          <p:nvPr/>
        </p:nvSpPr>
        <p:spPr bwMode="auto">
          <a:xfrm rot="5400000" flipV="1">
            <a:off x="7991475" y="5440363"/>
            <a:ext cx="3175" cy="8572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90" name="Group 889"/>
          <p:cNvGrpSpPr>
            <a:grpSpLocks/>
          </p:cNvGrpSpPr>
          <p:nvPr/>
        </p:nvGrpSpPr>
        <p:grpSpPr bwMode="auto">
          <a:xfrm flipH="1">
            <a:off x="5775325" y="4533900"/>
            <a:ext cx="414338" cy="373063"/>
            <a:chOff x="2839" y="3501"/>
            <a:chExt cx="755" cy="803"/>
          </a:xfrm>
        </p:grpSpPr>
        <p:pic>
          <p:nvPicPr>
            <p:cNvPr id="591" name="Picture 89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3" name="Group 892"/>
          <p:cNvGrpSpPr>
            <a:grpSpLocks/>
          </p:cNvGrpSpPr>
          <p:nvPr/>
        </p:nvGrpSpPr>
        <p:grpSpPr bwMode="auto">
          <a:xfrm flipH="1">
            <a:off x="5457825" y="4954588"/>
            <a:ext cx="482600" cy="406400"/>
            <a:chOff x="2839" y="3501"/>
            <a:chExt cx="755" cy="803"/>
          </a:xfrm>
        </p:grpSpPr>
        <p:pic>
          <p:nvPicPr>
            <p:cNvPr id="594" name="Picture 893"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6" name="Group 895"/>
          <p:cNvGrpSpPr>
            <a:grpSpLocks/>
          </p:cNvGrpSpPr>
          <p:nvPr/>
        </p:nvGrpSpPr>
        <p:grpSpPr bwMode="auto">
          <a:xfrm flipH="1">
            <a:off x="5935663" y="5256213"/>
            <a:ext cx="427037" cy="349250"/>
            <a:chOff x="2839" y="3501"/>
            <a:chExt cx="755" cy="803"/>
          </a:xfrm>
        </p:grpSpPr>
        <p:pic>
          <p:nvPicPr>
            <p:cNvPr id="597" name="Picture 896"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9" name="Group 898"/>
          <p:cNvGrpSpPr>
            <a:grpSpLocks/>
          </p:cNvGrpSpPr>
          <p:nvPr/>
        </p:nvGrpSpPr>
        <p:grpSpPr bwMode="auto">
          <a:xfrm>
            <a:off x="6550025" y="5238750"/>
            <a:ext cx="427038" cy="350838"/>
            <a:chOff x="2839" y="3501"/>
            <a:chExt cx="755" cy="803"/>
          </a:xfrm>
        </p:grpSpPr>
        <p:pic>
          <p:nvPicPr>
            <p:cNvPr id="600" name="Picture 89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02" name="Picture 90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3" name="Group 902"/>
          <p:cNvGrpSpPr>
            <a:grpSpLocks/>
          </p:cNvGrpSpPr>
          <p:nvPr/>
        </p:nvGrpSpPr>
        <p:grpSpPr bwMode="auto">
          <a:xfrm>
            <a:off x="5613400" y="1546225"/>
            <a:ext cx="415925" cy="385763"/>
            <a:chOff x="2751" y="1851"/>
            <a:chExt cx="462" cy="478"/>
          </a:xfrm>
        </p:grpSpPr>
        <p:pic>
          <p:nvPicPr>
            <p:cNvPr id="604" name="Picture 90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 name="Picture 90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6" name="Picture 90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7" name="Group 906"/>
          <p:cNvGrpSpPr>
            <a:grpSpLocks/>
          </p:cNvGrpSpPr>
          <p:nvPr/>
        </p:nvGrpSpPr>
        <p:grpSpPr bwMode="auto">
          <a:xfrm>
            <a:off x="8240713" y="5002213"/>
            <a:ext cx="227012" cy="481012"/>
            <a:chOff x="4140" y="429"/>
            <a:chExt cx="1425" cy="2396"/>
          </a:xfrm>
        </p:grpSpPr>
        <p:sp>
          <p:nvSpPr>
            <p:cNvPr id="608"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0"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Rectangle 911"/>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3" name="Group 912"/>
            <p:cNvGrpSpPr>
              <a:grpSpLocks/>
            </p:cNvGrpSpPr>
            <p:nvPr/>
          </p:nvGrpSpPr>
          <p:grpSpPr bwMode="auto">
            <a:xfrm>
              <a:off x="4749" y="668"/>
              <a:ext cx="581" cy="145"/>
              <a:chOff x="614" y="2568"/>
              <a:chExt cx="725" cy="139"/>
            </a:xfrm>
          </p:grpSpPr>
          <p:sp>
            <p:nvSpPr>
              <p:cNvPr id="638" name="AutoShape 913"/>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9"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4" name="Rectangle 915"/>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5" name="Group 916"/>
            <p:cNvGrpSpPr>
              <a:grpSpLocks/>
            </p:cNvGrpSpPr>
            <p:nvPr/>
          </p:nvGrpSpPr>
          <p:grpSpPr bwMode="auto">
            <a:xfrm>
              <a:off x="4747" y="994"/>
              <a:ext cx="581" cy="134"/>
              <a:chOff x="614" y="2568"/>
              <a:chExt cx="725" cy="139"/>
            </a:xfrm>
          </p:grpSpPr>
          <p:sp>
            <p:nvSpPr>
              <p:cNvPr id="636" name="AutoShape 917"/>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7"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6" name="Rectangle 919"/>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7" name="Rectangle 920"/>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8" name="Group 921"/>
            <p:cNvGrpSpPr>
              <a:grpSpLocks/>
            </p:cNvGrpSpPr>
            <p:nvPr/>
          </p:nvGrpSpPr>
          <p:grpSpPr bwMode="auto">
            <a:xfrm>
              <a:off x="4735" y="1627"/>
              <a:ext cx="582" cy="151"/>
              <a:chOff x="614" y="2568"/>
              <a:chExt cx="725" cy="139"/>
            </a:xfrm>
          </p:grpSpPr>
          <p:sp>
            <p:nvSpPr>
              <p:cNvPr id="634" name="AutoShape 922"/>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5"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9"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20" name="Group 925"/>
            <p:cNvGrpSpPr>
              <a:grpSpLocks/>
            </p:cNvGrpSpPr>
            <p:nvPr/>
          </p:nvGrpSpPr>
          <p:grpSpPr bwMode="auto">
            <a:xfrm>
              <a:off x="4739" y="1327"/>
              <a:ext cx="582" cy="139"/>
              <a:chOff x="614" y="2568"/>
              <a:chExt cx="725" cy="139"/>
            </a:xfrm>
          </p:grpSpPr>
          <p:sp>
            <p:nvSpPr>
              <p:cNvPr id="632" name="AutoShape 926"/>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3"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21"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2"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3"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4"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5"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6"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7" name="AutoShape 934"/>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8"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9"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30"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1" name="Rectangle 938"/>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40" name="Group 939"/>
          <p:cNvGrpSpPr>
            <a:grpSpLocks/>
          </p:cNvGrpSpPr>
          <p:nvPr/>
        </p:nvGrpSpPr>
        <p:grpSpPr bwMode="auto">
          <a:xfrm>
            <a:off x="7924800" y="5303838"/>
            <a:ext cx="227013" cy="481012"/>
            <a:chOff x="4140" y="429"/>
            <a:chExt cx="1425" cy="2396"/>
          </a:xfrm>
        </p:grpSpPr>
        <p:sp>
          <p:nvSpPr>
            <p:cNvPr id="641" name="Freeform 94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2"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3" name="Freeform 94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4" name="Freeform 94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5" name="Rectangle 944"/>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6" name="Group 945"/>
            <p:cNvGrpSpPr>
              <a:grpSpLocks/>
            </p:cNvGrpSpPr>
            <p:nvPr/>
          </p:nvGrpSpPr>
          <p:grpSpPr bwMode="auto">
            <a:xfrm>
              <a:off x="4749" y="668"/>
              <a:ext cx="581" cy="145"/>
              <a:chOff x="614" y="2568"/>
              <a:chExt cx="725" cy="139"/>
            </a:xfrm>
          </p:grpSpPr>
          <p:sp>
            <p:nvSpPr>
              <p:cNvPr id="671" name="AutoShape 946"/>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2"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7" name="Rectangle 948"/>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8" name="Group 949"/>
            <p:cNvGrpSpPr>
              <a:grpSpLocks/>
            </p:cNvGrpSpPr>
            <p:nvPr/>
          </p:nvGrpSpPr>
          <p:grpSpPr bwMode="auto">
            <a:xfrm>
              <a:off x="4747" y="994"/>
              <a:ext cx="581" cy="134"/>
              <a:chOff x="614" y="2568"/>
              <a:chExt cx="725" cy="139"/>
            </a:xfrm>
          </p:grpSpPr>
          <p:sp>
            <p:nvSpPr>
              <p:cNvPr id="669" name="AutoShape 950"/>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0"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9" name="Rectangle 952"/>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0" name="Rectangle 953"/>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51" name="Group 954"/>
            <p:cNvGrpSpPr>
              <a:grpSpLocks/>
            </p:cNvGrpSpPr>
            <p:nvPr/>
          </p:nvGrpSpPr>
          <p:grpSpPr bwMode="auto">
            <a:xfrm>
              <a:off x="4735" y="1627"/>
              <a:ext cx="582" cy="151"/>
              <a:chOff x="614" y="2568"/>
              <a:chExt cx="725" cy="139"/>
            </a:xfrm>
          </p:grpSpPr>
          <p:sp>
            <p:nvSpPr>
              <p:cNvPr id="667" name="AutoShape 955"/>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8"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2" name="Freeform 95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53" name="Group 958"/>
            <p:cNvGrpSpPr>
              <a:grpSpLocks/>
            </p:cNvGrpSpPr>
            <p:nvPr/>
          </p:nvGrpSpPr>
          <p:grpSpPr bwMode="auto">
            <a:xfrm>
              <a:off x="4739" y="1327"/>
              <a:ext cx="582" cy="139"/>
              <a:chOff x="614" y="2568"/>
              <a:chExt cx="725" cy="139"/>
            </a:xfrm>
          </p:grpSpPr>
          <p:sp>
            <p:nvSpPr>
              <p:cNvPr id="665" name="AutoShape 959"/>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6"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4"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5" name="Freeform 96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6" name="Freeform 96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7"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8" name="Freeform 96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9"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0" name="AutoShape 967"/>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1"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2"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63"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4" name="Rectangle 971"/>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73" name="Group 972"/>
          <p:cNvGrpSpPr>
            <a:grpSpLocks/>
          </p:cNvGrpSpPr>
          <p:nvPr/>
        </p:nvGrpSpPr>
        <p:grpSpPr bwMode="auto">
          <a:xfrm>
            <a:off x="5302250" y="2043113"/>
            <a:ext cx="534988" cy="407987"/>
            <a:chOff x="877" y="1008"/>
            <a:chExt cx="2747" cy="2591"/>
          </a:xfrm>
        </p:grpSpPr>
        <p:pic>
          <p:nvPicPr>
            <p:cNvPr id="674" name="Picture 973"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 name="Picture 974"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 name="Freeform 97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7" name="Picture 976"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8" name="Freeform 97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79" name="Freeform 97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0" name="Freeform 97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1" name="Freeform 98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2" name="Freeform 98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3" name="Freeform 98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84" name="Group 983"/>
            <p:cNvGrpSpPr>
              <a:grpSpLocks/>
            </p:cNvGrpSpPr>
            <p:nvPr/>
          </p:nvGrpSpPr>
          <p:grpSpPr bwMode="auto">
            <a:xfrm>
              <a:off x="1709" y="3008"/>
              <a:ext cx="507" cy="234"/>
              <a:chOff x="1740" y="2642"/>
              <a:chExt cx="752" cy="327"/>
            </a:xfrm>
          </p:grpSpPr>
          <p:sp>
            <p:nvSpPr>
              <p:cNvPr id="691"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2"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3"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4"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5"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6"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685" name="Freeform 99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6" name="Freeform 99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7" name="Freeform 99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8" name="Freeform 99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9" name="Freeform 99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0"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97" name="Picture 996"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Freeform 997"/>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99" name="Picture 998"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0" name="Freeform 999"/>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1" name="Freeform 1000"/>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2" name="Freeform 1001"/>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3" name="Freeform 1002"/>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4" name="Freeform 1003"/>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5" name="Freeform 1004"/>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06" name="Group 1005"/>
          <p:cNvGrpSpPr>
            <a:grpSpLocks/>
          </p:cNvGrpSpPr>
          <p:nvPr/>
        </p:nvGrpSpPr>
        <p:grpSpPr bwMode="auto">
          <a:xfrm>
            <a:off x="7019925" y="5800725"/>
            <a:ext cx="87313" cy="38100"/>
            <a:chOff x="1740" y="2642"/>
            <a:chExt cx="752" cy="327"/>
          </a:xfrm>
        </p:grpSpPr>
        <p:sp>
          <p:nvSpPr>
            <p:cNvPr id="707"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8"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9"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0"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1"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2"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13" name="Freeform 1012"/>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4" name="Freeform 1013"/>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5" name="Freeform 1014"/>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6" name="Freeform 1015"/>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7" name="Freeform 1016"/>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8" name="Freeform 1017"/>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pic>
        <p:nvPicPr>
          <p:cNvPr id="71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 name="Freeform 1019"/>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21"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 name="Freeform 1021"/>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3" name="Freeform 1022"/>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4" name="Freeform 1023"/>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5" name="Freeform 1024"/>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6" name="Freeform 1025"/>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7" name="Freeform 1026"/>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28" name="Group 1027"/>
          <p:cNvGrpSpPr>
            <a:grpSpLocks/>
          </p:cNvGrpSpPr>
          <p:nvPr/>
        </p:nvGrpSpPr>
        <p:grpSpPr bwMode="auto">
          <a:xfrm>
            <a:off x="5695950" y="3355975"/>
            <a:ext cx="80963" cy="38100"/>
            <a:chOff x="1740" y="2642"/>
            <a:chExt cx="752" cy="327"/>
          </a:xfrm>
        </p:grpSpPr>
        <p:sp>
          <p:nvSpPr>
            <p:cNvPr id="72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35" name="Freeform 1034"/>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6" name="Freeform 1035"/>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7" name="Freeform 1036"/>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8" name="Freeform 1037"/>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9" name="Freeform 1038"/>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0" name="Freeform 1039"/>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41" name="Group 1040"/>
          <p:cNvGrpSpPr>
            <a:grpSpLocks/>
          </p:cNvGrpSpPr>
          <p:nvPr/>
        </p:nvGrpSpPr>
        <p:grpSpPr bwMode="auto">
          <a:xfrm flipH="1">
            <a:off x="5940425" y="3222625"/>
            <a:ext cx="414338" cy="373063"/>
            <a:chOff x="2839" y="3501"/>
            <a:chExt cx="755" cy="803"/>
          </a:xfrm>
        </p:grpSpPr>
        <p:pic>
          <p:nvPicPr>
            <p:cNvPr id="742" name="Picture 104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3"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744" name="Picture 1043"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5" name="Freeform 1044"/>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46" name="Picture 1045"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 name="Freeform 1046"/>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8" name="Freeform 1047"/>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9" name="Freeform 1048"/>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0" name="Freeform 1049"/>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1" name="Freeform 1050"/>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52" name="Freeform 1051"/>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53" name="Group 1052"/>
          <p:cNvGrpSpPr>
            <a:grpSpLocks/>
          </p:cNvGrpSpPr>
          <p:nvPr/>
        </p:nvGrpSpPr>
        <p:grpSpPr bwMode="auto">
          <a:xfrm>
            <a:off x="7451725" y="5737225"/>
            <a:ext cx="87313" cy="38100"/>
            <a:chOff x="1740" y="2642"/>
            <a:chExt cx="752" cy="327"/>
          </a:xfrm>
        </p:grpSpPr>
        <p:sp>
          <p:nvSpPr>
            <p:cNvPr id="754"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5"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6"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7"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8"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9"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60" name="Freeform 1059"/>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1" name="Freeform 1060"/>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2" name="Freeform 1061"/>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3" name="Freeform 1062"/>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4" name="Freeform 1063"/>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5" name="Freeform 1064"/>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66" name="Group 1065"/>
          <p:cNvGrpSpPr>
            <a:grpSpLocks/>
          </p:cNvGrpSpPr>
          <p:nvPr/>
        </p:nvGrpSpPr>
        <p:grpSpPr bwMode="auto">
          <a:xfrm>
            <a:off x="6351588" y="2493963"/>
            <a:ext cx="390525" cy="169862"/>
            <a:chOff x="4650" y="1129"/>
            <a:chExt cx="246" cy="95"/>
          </a:xfrm>
        </p:grpSpPr>
        <p:sp>
          <p:nvSpPr>
            <p:cNvPr id="76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0" name="Group 1069"/>
            <p:cNvGrpSpPr>
              <a:grpSpLocks/>
            </p:cNvGrpSpPr>
            <p:nvPr/>
          </p:nvGrpSpPr>
          <p:grpSpPr bwMode="auto">
            <a:xfrm>
              <a:off x="4699" y="1145"/>
              <a:ext cx="138" cy="29"/>
              <a:chOff x="2468" y="1332"/>
              <a:chExt cx="310" cy="60"/>
            </a:xfrm>
          </p:grpSpPr>
          <p:sp>
            <p:nvSpPr>
              <p:cNvPr id="773"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74"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71" name="Line 107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72" name="Line 107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75" name="Group 1074"/>
          <p:cNvGrpSpPr>
            <a:grpSpLocks/>
          </p:cNvGrpSpPr>
          <p:nvPr/>
        </p:nvGrpSpPr>
        <p:grpSpPr bwMode="auto">
          <a:xfrm>
            <a:off x="6051550" y="3641725"/>
            <a:ext cx="390525" cy="169863"/>
            <a:chOff x="4650" y="1129"/>
            <a:chExt cx="246" cy="95"/>
          </a:xfrm>
        </p:grpSpPr>
        <p:sp>
          <p:nvSpPr>
            <p:cNvPr id="77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9" name="Group 1078"/>
            <p:cNvGrpSpPr>
              <a:grpSpLocks/>
            </p:cNvGrpSpPr>
            <p:nvPr/>
          </p:nvGrpSpPr>
          <p:grpSpPr bwMode="auto">
            <a:xfrm>
              <a:off x="4699" y="1145"/>
              <a:ext cx="138" cy="29"/>
              <a:chOff x="2468" y="1332"/>
              <a:chExt cx="310" cy="60"/>
            </a:xfrm>
          </p:grpSpPr>
          <p:sp>
            <p:nvSpPr>
              <p:cNvPr id="782"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83"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80" name="Line 1081"/>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81" name="Line 1082"/>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84" name="Group 1083"/>
          <p:cNvGrpSpPr>
            <a:grpSpLocks/>
          </p:cNvGrpSpPr>
          <p:nvPr/>
        </p:nvGrpSpPr>
        <p:grpSpPr bwMode="auto">
          <a:xfrm>
            <a:off x="5529263" y="3016250"/>
            <a:ext cx="519112" cy="128588"/>
            <a:chOff x="2199" y="955"/>
            <a:chExt cx="2547" cy="506"/>
          </a:xfrm>
        </p:grpSpPr>
        <p:sp>
          <p:nvSpPr>
            <p:cNvPr id="785"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6"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9" name="Freeform 108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9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791" name="Group 1090"/>
          <p:cNvGrpSpPr>
            <a:grpSpLocks/>
          </p:cNvGrpSpPr>
          <p:nvPr/>
        </p:nvGrpSpPr>
        <p:grpSpPr bwMode="auto">
          <a:xfrm>
            <a:off x="6248400" y="4852988"/>
            <a:ext cx="617538" cy="247650"/>
            <a:chOff x="2356" y="1300"/>
            <a:chExt cx="555" cy="194"/>
          </a:xfrm>
        </p:grpSpPr>
        <p:sp>
          <p:nvSpPr>
            <p:cNvPr id="792"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3"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4"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95" name="Group 1094"/>
            <p:cNvGrpSpPr>
              <a:grpSpLocks/>
            </p:cNvGrpSpPr>
            <p:nvPr/>
          </p:nvGrpSpPr>
          <p:grpSpPr bwMode="auto">
            <a:xfrm>
              <a:off x="2468" y="1332"/>
              <a:ext cx="310" cy="60"/>
              <a:chOff x="2468" y="1332"/>
              <a:chExt cx="310" cy="60"/>
            </a:xfrm>
          </p:grpSpPr>
          <p:sp>
            <p:nvSpPr>
              <p:cNvPr id="798"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99"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96" name="Line 1097"/>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97" name="Line 1098"/>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0" name="Group 1099"/>
          <p:cNvGrpSpPr>
            <a:grpSpLocks/>
          </p:cNvGrpSpPr>
          <p:nvPr/>
        </p:nvGrpSpPr>
        <p:grpSpPr bwMode="auto">
          <a:xfrm>
            <a:off x="6969125" y="4510088"/>
            <a:ext cx="617538" cy="247650"/>
            <a:chOff x="2356" y="1300"/>
            <a:chExt cx="555" cy="194"/>
          </a:xfrm>
        </p:grpSpPr>
        <p:sp>
          <p:nvSpPr>
            <p:cNvPr id="801"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2"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3"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04" name="Group 1103"/>
            <p:cNvGrpSpPr>
              <a:grpSpLocks/>
            </p:cNvGrpSpPr>
            <p:nvPr/>
          </p:nvGrpSpPr>
          <p:grpSpPr bwMode="auto">
            <a:xfrm>
              <a:off x="2468" y="1332"/>
              <a:ext cx="310" cy="60"/>
              <a:chOff x="2468" y="1332"/>
              <a:chExt cx="310" cy="60"/>
            </a:xfrm>
          </p:grpSpPr>
          <p:sp>
            <p:nvSpPr>
              <p:cNvPr id="807"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08"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05" name="Line 1106"/>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06" name="Line 1107"/>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9" name="Group 1108"/>
          <p:cNvGrpSpPr>
            <a:grpSpLocks/>
          </p:cNvGrpSpPr>
          <p:nvPr/>
        </p:nvGrpSpPr>
        <p:grpSpPr bwMode="auto">
          <a:xfrm>
            <a:off x="7585075" y="4811713"/>
            <a:ext cx="617538" cy="247650"/>
            <a:chOff x="2356" y="1300"/>
            <a:chExt cx="555" cy="194"/>
          </a:xfrm>
        </p:grpSpPr>
        <p:sp>
          <p:nvSpPr>
            <p:cNvPr id="810"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1"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2"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13" name="Group 1112"/>
            <p:cNvGrpSpPr>
              <a:grpSpLocks/>
            </p:cNvGrpSpPr>
            <p:nvPr/>
          </p:nvGrpSpPr>
          <p:grpSpPr bwMode="auto">
            <a:xfrm>
              <a:off x="2468" y="1332"/>
              <a:ext cx="310" cy="60"/>
              <a:chOff x="2468" y="1332"/>
              <a:chExt cx="310" cy="60"/>
            </a:xfrm>
          </p:grpSpPr>
          <p:sp>
            <p:nvSpPr>
              <p:cNvPr id="816"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17"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14" name="Line 1115"/>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15" name="Line 1116"/>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18" name="Freeform 1118"/>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819" name="Freeform 1119"/>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20" name="Line 1120"/>
          <p:cNvSpPr>
            <a:spLocks noChangeShapeType="1"/>
          </p:cNvSpPr>
          <p:nvPr/>
        </p:nvSpPr>
        <p:spPr bwMode="auto">
          <a:xfrm>
            <a:off x="7396163" y="3813175"/>
            <a:ext cx="163512"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1" name="Line 1121"/>
          <p:cNvSpPr>
            <a:spLocks noChangeShapeType="1"/>
          </p:cNvSpPr>
          <p:nvPr/>
        </p:nvSpPr>
        <p:spPr bwMode="auto">
          <a:xfrm>
            <a:off x="7493000" y="3733800"/>
            <a:ext cx="279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2" name="Line 1122"/>
          <p:cNvSpPr>
            <a:spLocks noChangeShapeType="1"/>
          </p:cNvSpPr>
          <p:nvPr/>
        </p:nvSpPr>
        <p:spPr bwMode="auto">
          <a:xfrm flipV="1">
            <a:off x="7729538" y="3819525"/>
            <a:ext cx="134937"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3" name="Line 1123"/>
          <p:cNvSpPr>
            <a:spLocks noChangeShapeType="1"/>
          </p:cNvSpPr>
          <p:nvPr/>
        </p:nvSpPr>
        <p:spPr bwMode="auto">
          <a:xfrm flipV="1">
            <a:off x="7577138" y="2492375"/>
            <a:ext cx="123825"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4" name="Line 1124"/>
          <p:cNvSpPr>
            <a:spLocks noChangeShapeType="1"/>
          </p:cNvSpPr>
          <p:nvPr/>
        </p:nvSpPr>
        <p:spPr bwMode="auto">
          <a:xfrm flipV="1">
            <a:off x="7577138" y="2562225"/>
            <a:ext cx="263525"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5" name="Line 1125"/>
          <p:cNvSpPr>
            <a:spLocks noChangeShapeType="1"/>
          </p:cNvSpPr>
          <p:nvPr/>
        </p:nvSpPr>
        <p:spPr bwMode="auto">
          <a:xfrm>
            <a:off x="7942263"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6" name="Line 1126"/>
          <p:cNvSpPr>
            <a:spLocks noChangeShapeType="1"/>
          </p:cNvSpPr>
          <p:nvPr/>
        </p:nvSpPr>
        <p:spPr bwMode="auto">
          <a:xfrm>
            <a:off x="7589838" y="2867025"/>
            <a:ext cx="188912"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7" name="Line 1127"/>
          <p:cNvSpPr>
            <a:spLocks noChangeShapeType="1"/>
          </p:cNvSpPr>
          <p:nvPr/>
        </p:nvSpPr>
        <p:spPr bwMode="auto">
          <a:xfrm>
            <a:off x="8150225" y="2857500"/>
            <a:ext cx="1778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8" name="Line 1128"/>
          <p:cNvSpPr>
            <a:spLocks noChangeShapeType="1"/>
          </p:cNvSpPr>
          <p:nvPr/>
        </p:nvSpPr>
        <p:spPr bwMode="auto">
          <a:xfrm flipH="1">
            <a:off x="7296150" y="2933700"/>
            <a:ext cx="98425"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9" name="Line 1129"/>
          <p:cNvSpPr>
            <a:spLocks noChangeShapeType="1"/>
          </p:cNvSpPr>
          <p:nvPr/>
        </p:nvSpPr>
        <p:spPr bwMode="auto">
          <a:xfrm flipH="1">
            <a:off x="7888288" y="2933700"/>
            <a:ext cx="111125"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30" name="Group 1130"/>
          <p:cNvGrpSpPr>
            <a:grpSpLocks/>
          </p:cNvGrpSpPr>
          <p:nvPr/>
        </p:nvGrpSpPr>
        <p:grpSpPr bwMode="auto">
          <a:xfrm>
            <a:off x="7689850" y="2395538"/>
            <a:ext cx="390525" cy="169862"/>
            <a:chOff x="4650" y="1129"/>
            <a:chExt cx="246" cy="95"/>
          </a:xfrm>
        </p:grpSpPr>
        <p:sp>
          <p:nvSpPr>
            <p:cNvPr id="83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34" name="Group 1134"/>
            <p:cNvGrpSpPr>
              <a:grpSpLocks/>
            </p:cNvGrpSpPr>
            <p:nvPr/>
          </p:nvGrpSpPr>
          <p:grpSpPr bwMode="auto">
            <a:xfrm>
              <a:off x="4699" y="1145"/>
              <a:ext cx="138" cy="29"/>
              <a:chOff x="2468" y="1332"/>
              <a:chExt cx="310" cy="60"/>
            </a:xfrm>
          </p:grpSpPr>
          <p:sp>
            <p:nvSpPr>
              <p:cNvPr id="83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3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35" name="Line 1137"/>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36" name="Line 1138"/>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39" name="Group 1139"/>
          <p:cNvGrpSpPr>
            <a:grpSpLocks/>
          </p:cNvGrpSpPr>
          <p:nvPr/>
        </p:nvGrpSpPr>
        <p:grpSpPr bwMode="auto">
          <a:xfrm>
            <a:off x="7762875" y="2757488"/>
            <a:ext cx="390525" cy="176212"/>
            <a:chOff x="4650" y="1129"/>
            <a:chExt cx="246" cy="95"/>
          </a:xfrm>
        </p:grpSpPr>
        <p:sp>
          <p:nvSpPr>
            <p:cNvPr id="84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43" name="Group 1143"/>
            <p:cNvGrpSpPr>
              <a:grpSpLocks/>
            </p:cNvGrpSpPr>
            <p:nvPr/>
          </p:nvGrpSpPr>
          <p:grpSpPr bwMode="auto">
            <a:xfrm>
              <a:off x="4699" y="1145"/>
              <a:ext cx="138" cy="29"/>
              <a:chOff x="2468" y="1332"/>
              <a:chExt cx="310" cy="60"/>
            </a:xfrm>
          </p:grpSpPr>
          <p:sp>
            <p:nvSpPr>
              <p:cNvPr id="84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4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44" name="Line 1146"/>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45" name="Line 1147"/>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48" name="Group 1148"/>
          <p:cNvGrpSpPr>
            <a:grpSpLocks/>
          </p:cNvGrpSpPr>
          <p:nvPr/>
        </p:nvGrpSpPr>
        <p:grpSpPr bwMode="auto">
          <a:xfrm>
            <a:off x="7204075" y="2493963"/>
            <a:ext cx="390525" cy="169862"/>
            <a:chOff x="4650" y="1129"/>
            <a:chExt cx="246" cy="95"/>
          </a:xfrm>
        </p:grpSpPr>
        <p:sp>
          <p:nvSpPr>
            <p:cNvPr id="84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52" name="Group 1152"/>
            <p:cNvGrpSpPr>
              <a:grpSpLocks/>
            </p:cNvGrpSpPr>
            <p:nvPr/>
          </p:nvGrpSpPr>
          <p:grpSpPr bwMode="auto">
            <a:xfrm>
              <a:off x="4699" y="1145"/>
              <a:ext cx="138" cy="29"/>
              <a:chOff x="2468" y="1332"/>
              <a:chExt cx="310" cy="60"/>
            </a:xfrm>
          </p:grpSpPr>
          <p:sp>
            <p:nvSpPr>
              <p:cNvPr id="855"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56"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53" name="Line 1155"/>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54" name="Line 1156"/>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57" name="Group 1157"/>
          <p:cNvGrpSpPr>
            <a:grpSpLocks/>
          </p:cNvGrpSpPr>
          <p:nvPr/>
        </p:nvGrpSpPr>
        <p:grpSpPr bwMode="auto">
          <a:xfrm>
            <a:off x="7215188" y="2757488"/>
            <a:ext cx="390525" cy="169862"/>
            <a:chOff x="4650" y="1129"/>
            <a:chExt cx="246" cy="95"/>
          </a:xfrm>
        </p:grpSpPr>
        <p:sp>
          <p:nvSpPr>
            <p:cNvPr id="85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61" name="Group 1161"/>
            <p:cNvGrpSpPr>
              <a:grpSpLocks/>
            </p:cNvGrpSpPr>
            <p:nvPr/>
          </p:nvGrpSpPr>
          <p:grpSpPr bwMode="auto">
            <a:xfrm>
              <a:off x="4699" y="1145"/>
              <a:ext cx="138" cy="29"/>
              <a:chOff x="2468" y="1332"/>
              <a:chExt cx="310" cy="60"/>
            </a:xfrm>
          </p:grpSpPr>
          <p:sp>
            <p:nvSpPr>
              <p:cNvPr id="864"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65"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62" name="Line 116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63" name="Line 116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66" name="Line 1166"/>
          <p:cNvSpPr>
            <a:spLocks noChangeShapeType="1"/>
          </p:cNvSpPr>
          <p:nvPr/>
        </p:nvSpPr>
        <p:spPr bwMode="auto">
          <a:xfrm>
            <a:off x="8358188" y="2855913"/>
            <a:ext cx="177800"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67" name="Group 1167"/>
          <p:cNvGrpSpPr>
            <a:grpSpLocks/>
          </p:cNvGrpSpPr>
          <p:nvPr/>
        </p:nvGrpSpPr>
        <p:grpSpPr bwMode="auto">
          <a:xfrm>
            <a:off x="7400925" y="3911600"/>
            <a:ext cx="485775" cy="203200"/>
            <a:chOff x="4650" y="1129"/>
            <a:chExt cx="246" cy="95"/>
          </a:xfrm>
        </p:grpSpPr>
        <p:sp>
          <p:nvSpPr>
            <p:cNvPr id="86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71" name="Group 1171"/>
            <p:cNvGrpSpPr>
              <a:grpSpLocks/>
            </p:cNvGrpSpPr>
            <p:nvPr/>
          </p:nvGrpSpPr>
          <p:grpSpPr bwMode="auto">
            <a:xfrm>
              <a:off x="4699" y="1145"/>
              <a:ext cx="138" cy="29"/>
              <a:chOff x="2468" y="1332"/>
              <a:chExt cx="310" cy="60"/>
            </a:xfrm>
          </p:grpSpPr>
          <p:sp>
            <p:nvSpPr>
              <p:cNvPr id="874"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75"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72" name="Line 117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73" name="Line 117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76" name="Group 1176"/>
          <p:cNvGrpSpPr>
            <a:grpSpLocks/>
          </p:cNvGrpSpPr>
          <p:nvPr/>
        </p:nvGrpSpPr>
        <p:grpSpPr bwMode="auto">
          <a:xfrm>
            <a:off x="7081838" y="3630613"/>
            <a:ext cx="485775" cy="203200"/>
            <a:chOff x="4650" y="1129"/>
            <a:chExt cx="246" cy="95"/>
          </a:xfrm>
        </p:grpSpPr>
        <p:sp>
          <p:nvSpPr>
            <p:cNvPr id="87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0" name="Group 1180"/>
            <p:cNvGrpSpPr>
              <a:grpSpLocks/>
            </p:cNvGrpSpPr>
            <p:nvPr/>
          </p:nvGrpSpPr>
          <p:grpSpPr bwMode="auto">
            <a:xfrm>
              <a:off x="4699" y="1145"/>
              <a:ext cx="138" cy="29"/>
              <a:chOff x="2468" y="1332"/>
              <a:chExt cx="310" cy="60"/>
            </a:xfrm>
          </p:grpSpPr>
          <p:sp>
            <p:nvSpPr>
              <p:cNvPr id="883"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84"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81" name="Line 1183"/>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82" name="Line 1184"/>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85" name="Group 1185"/>
          <p:cNvGrpSpPr>
            <a:grpSpLocks/>
          </p:cNvGrpSpPr>
          <p:nvPr/>
        </p:nvGrpSpPr>
        <p:grpSpPr bwMode="auto">
          <a:xfrm>
            <a:off x="7743825" y="3643313"/>
            <a:ext cx="485775" cy="203200"/>
            <a:chOff x="4650" y="1129"/>
            <a:chExt cx="246" cy="95"/>
          </a:xfrm>
        </p:grpSpPr>
        <p:sp>
          <p:nvSpPr>
            <p:cNvPr id="88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9" name="Group 1189"/>
            <p:cNvGrpSpPr>
              <a:grpSpLocks/>
            </p:cNvGrpSpPr>
            <p:nvPr/>
          </p:nvGrpSpPr>
          <p:grpSpPr bwMode="auto">
            <a:xfrm>
              <a:off x="4699" y="1145"/>
              <a:ext cx="138" cy="29"/>
              <a:chOff x="2468" y="1332"/>
              <a:chExt cx="310" cy="60"/>
            </a:xfrm>
          </p:grpSpPr>
          <p:sp>
            <p:nvSpPr>
              <p:cNvPr id="89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9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90" name="Line 119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91" name="Line 119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94"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eaLnBrk="0" fontAlgn="base" hangingPunct="0">
              <a:spcBef>
                <a:spcPct val="0"/>
              </a:spcBef>
              <a:spcAft>
                <a:spcPct val="0"/>
              </a:spcAft>
            </a:pPr>
            <a:r>
              <a:rPr lang="en-US" altLang="en-US" sz="1600" i="0">
                <a:solidFill>
                  <a:srgbClr val="000000"/>
                </a:solidFill>
                <a:latin typeface="Arial" charset="0"/>
              </a:rPr>
              <a:t>global ISP</a:t>
            </a:r>
          </a:p>
        </p:txBody>
      </p:sp>
      <p:sp>
        <p:nvSpPr>
          <p:cNvPr id="895" name="Line 1196"/>
          <p:cNvSpPr>
            <a:spLocks noChangeShapeType="1"/>
          </p:cNvSpPr>
          <p:nvPr/>
        </p:nvSpPr>
        <p:spPr bwMode="auto">
          <a:xfrm flipH="1">
            <a:off x="7335838" y="4103688"/>
            <a:ext cx="223837"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96" name="Line 1197"/>
          <p:cNvSpPr>
            <a:spLocks noChangeShapeType="1"/>
          </p:cNvSpPr>
          <p:nvPr/>
        </p:nvSpPr>
        <p:spPr bwMode="auto">
          <a:xfrm>
            <a:off x="6737350" y="2571750"/>
            <a:ext cx="47625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Tree>
    <p:extLst>
      <p:ext uri="{BB962C8B-B14F-4D97-AF65-F5344CB8AC3E}">
        <p14:creationId xmlns:p14="http://schemas.microsoft.com/office/powerpoint/2010/main" val="58552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1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5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6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8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9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9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9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0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0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0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0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4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7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9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9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9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0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0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0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0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0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0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1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1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1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1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1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1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1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20"/>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2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2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2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2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2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2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727"/>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72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3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3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3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3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3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74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744"/>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45"/>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74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47"/>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4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4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5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751"/>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752"/>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753"/>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76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6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76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6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76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76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766"/>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775"/>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784"/>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79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800"/>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80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1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19"/>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20"/>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21"/>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22"/>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23"/>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24"/>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825"/>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826"/>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827"/>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82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829"/>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830"/>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839"/>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84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857"/>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866"/>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867"/>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876"/>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885"/>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894"/>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895"/>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896"/>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nodeType="clickEffect">
                                  <p:stCondLst>
                                    <p:cond delay="0"/>
                                  </p:stCondLst>
                                  <p:childTnLst>
                                    <p:set>
                                      <p:cBhvr>
                                        <p:cTn id="29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nodeType="clickEffect">
                                  <p:stCondLst>
                                    <p:cond delay="0"/>
                                  </p:stCondLst>
                                  <p:childTnLst>
                                    <p:set>
                                      <p:cBhvr>
                                        <p:cTn id="29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51"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7" grpId="0" animBg="1"/>
      <p:bldP spid="468" grpId="0" animBg="1"/>
      <p:bldP spid="470" grpId="0" animBg="1"/>
      <p:bldP spid="471" grpId="0" animBg="1"/>
      <p:bldP spid="472" grpId="0" animBg="1"/>
      <p:bldP spid="473" grpId="0" animBg="1"/>
      <p:bldP spid="474" grpId="0" animBg="1"/>
      <p:bldP spid="475" grpId="0" animBg="1"/>
      <p:bldP spid="476" grpId="0" animBg="1"/>
      <p:bldP spid="480" grpId="0" animBg="1"/>
      <p:bldP spid="481" grpId="0" animBg="1"/>
      <p:bldP spid="558" grpId="0" animBg="1"/>
      <p:bldP spid="566" grpId="0" animBg="1"/>
      <p:bldP spid="589" grpId="0" animBg="1"/>
      <p:bldP spid="698" grpId="0" animBg="1"/>
      <p:bldP spid="700" grpId="0" animBg="1"/>
      <p:bldP spid="701" grpId="0" animBg="1"/>
      <p:bldP spid="702" grpId="0" animBg="1"/>
      <p:bldP spid="703" grpId="0" animBg="1"/>
      <p:bldP spid="704" grpId="0" animBg="1"/>
      <p:bldP spid="705" grpId="0" animBg="1"/>
      <p:bldP spid="713" grpId="0" animBg="1"/>
      <p:bldP spid="714" grpId="0" animBg="1"/>
      <p:bldP spid="715" grpId="0" animBg="1"/>
      <p:bldP spid="716" grpId="0" animBg="1"/>
      <p:bldP spid="717" grpId="0" animBg="1"/>
      <p:bldP spid="718" grpId="0" animBg="1"/>
      <p:bldP spid="720" grpId="0" animBg="1"/>
      <p:bldP spid="722" grpId="0" animBg="1"/>
      <p:bldP spid="723" grpId="0" animBg="1"/>
      <p:bldP spid="724" grpId="0" animBg="1"/>
      <p:bldP spid="725" grpId="0" animBg="1"/>
      <p:bldP spid="726" grpId="0" animBg="1"/>
      <p:bldP spid="727" grpId="0" animBg="1"/>
      <p:bldP spid="735" grpId="0" animBg="1"/>
      <p:bldP spid="736" grpId="0" animBg="1"/>
      <p:bldP spid="737" grpId="0" animBg="1"/>
      <p:bldP spid="738" grpId="0" animBg="1"/>
      <p:bldP spid="739" grpId="0" animBg="1"/>
      <p:bldP spid="740" grpId="0" animBg="1"/>
      <p:bldP spid="745" grpId="0" animBg="1"/>
      <p:bldP spid="747" grpId="0" animBg="1"/>
      <p:bldP spid="748" grpId="0" animBg="1"/>
      <p:bldP spid="749" grpId="0" animBg="1"/>
      <p:bldP spid="750" grpId="0" animBg="1"/>
      <p:bldP spid="751" grpId="0" animBg="1"/>
      <p:bldP spid="752" grpId="0" animBg="1"/>
      <p:bldP spid="760" grpId="0" animBg="1"/>
      <p:bldP spid="761" grpId="0" animBg="1"/>
      <p:bldP spid="762" grpId="0" animBg="1"/>
      <p:bldP spid="763" grpId="0" animBg="1"/>
      <p:bldP spid="764" grpId="0" animBg="1"/>
      <p:bldP spid="765" grpId="0" animBg="1"/>
      <p:bldP spid="818" grpId="0" animBg="1"/>
      <p:bldP spid="819" grpId="0" animBg="1"/>
      <p:bldP spid="820" grpId="0" animBg="1"/>
      <p:bldP spid="821" grpId="0" animBg="1"/>
      <p:bldP spid="822" grpId="0" animBg="1"/>
      <p:bldP spid="823" grpId="0" animBg="1"/>
      <p:bldP spid="824" grpId="0" animBg="1"/>
      <p:bldP spid="825" grpId="0" animBg="1"/>
      <p:bldP spid="826" grpId="0" animBg="1"/>
      <p:bldP spid="827" grpId="0" animBg="1"/>
      <p:bldP spid="828" grpId="0" animBg="1"/>
      <p:bldP spid="829" grpId="0" animBg="1"/>
      <p:bldP spid="866" grpId="0" animBg="1"/>
      <p:bldP spid="894" grpId="0"/>
      <p:bldP spid="895" grpId="0" animBg="1"/>
      <p:bldP spid="89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Aloha Protocol</a:t>
            </a:r>
          </a:p>
        </p:txBody>
      </p:sp>
      <p:sp>
        <p:nvSpPr>
          <p:cNvPr id="3" name="Content Placeholder 2"/>
          <p:cNvSpPr>
            <a:spLocks noGrp="1"/>
          </p:cNvSpPr>
          <p:nvPr>
            <p:ph idx="1"/>
          </p:nvPr>
        </p:nvSpPr>
        <p:spPr/>
        <p:txBody>
          <a:bodyPr>
            <a:noAutofit/>
          </a:bodyPr>
          <a:lstStyle/>
          <a:p>
            <a:pPr lvl="0" algn="just"/>
            <a:r>
              <a:rPr lang="en-IN" sz="2200" dirty="0"/>
              <a:t>It allows users to transmit whenever they have data to be sent.</a:t>
            </a:r>
            <a:endParaRPr lang="en-GB" sz="2200" dirty="0"/>
          </a:p>
          <a:p>
            <a:pPr lvl="0" algn="just"/>
            <a:r>
              <a:rPr lang="en-IN" sz="2200" dirty="0"/>
              <a:t>Senders wait to see if a collision occurred (after whole message has been sent).</a:t>
            </a:r>
            <a:endParaRPr lang="en-GB" sz="2200" dirty="0"/>
          </a:p>
          <a:p>
            <a:pPr lvl="0" algn="just"/>
            <a:r>
              <a:rPr lang="en-IN" sz="2200" dirty="0"/>
              <a:t>If collision occurs, each station involved waits a </a:t>
            </a:r>
            <a:r>
              <a:rPr lang="en-IN" sz="2200" dirty="0">
                <a:solidFill>
                  <a:srgbClr val="FF0000"/>
                </a:solidFill>
              </a:rPr>
              <a:t>random amount of time </a:t>
            </a:r>
            <a:r>
              <a:rPr lang="en-IN" sz="2200" dirty="0"/>
              <a:t>then tries again.</a:t>
            </a:r>
            <a:endParaRPr lang="en-GB" sz="2200" dirty="0"/>
          </a:p>
          <a:p>
            <a:pPr lvl="0" algn="just"/>
            <a:r>
              <a:rPr lang="en-IN" sz="2200" dirty="0"/>
              <a:t>Systems in which multiple users share a common channel in a way that can lead to conflicts are widely known as </a:t>
            </a:r>
            <a:r>
              <a:rPr lang="en-IN" sz="2200" dirty="0">
                <a:solidFill>
                  <a:srgbClr val="FF0000"/>
                </a:solidFill>
              </a:rPr>
              <a:t>contention systems</a:t>
            </a:r>
            <a:r>
              <a:rPr lang="en-IN" sz="2200" dirty="0"/>
              <a:t>.</a:t>
            </a:r>
            <a:endParaRPr lang="en-GB" sz="2200" dirty="0"/>
          </a:p>
          <a:p>
            <a:pPr lvl="0"/>
            <a:r>
              <a:rPr lang="en-IN" sz="2200" dirty="0"/>
              <a:t>Whenever two frames try to occupy the channel at the same time, there will be a collision and both will be garbled.</a:t>
            </a:r>
            <a:endParaRPr lang="en-GB" sz="2200" dirty="0"/>
          </a:p>
          <a:p>
            <a:pPr lvl="0" algn="just"/>
            <a:r>
              <a:rPr lang="en-IN" sz="2200" dirty="0"/>
              <a:t>If the first bit of a new frame overlaps with just the last bit of a frame almost finished, both frames will be totally destroyed and both will have to be retransmitted later.</a:t>
            </a:r>
            <a:endParaRPr lang="en-GB" sz="2200" dirty="0"/>
          </a:p>
        </p:txBody>
      </p:sp>
    </p:spTree>
    <p:extLst>
      <p:ext uri="{BB962C8B-B14F-4D97-AF65-F5344CB8AC3E}">
        <p14:creationId xmlns:p14="http://schemas.microsoft.com/office/powerpoint/2010/main" val="11566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19400" y="2768600"/>
            <a:ext cx="1752600" cy="381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Pure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r>
              <a:rPr lang="en-US" sz="2200" dirty="0"/>
              <a:t>Frames are transmitted at completely arbitrary times. </a:t>
            </a:r>
          </a:p>
          <a:p>
            <a:pPr algn="just"/>
            <a:r>
              <a:rPr lang="en-US" sz="2200" dirty="0"/>
              <a:t>The throughput of the Pure ALOHA is maximized when the frames are of uniform length. </a:t>
            </a:r>
          </a:p>
          <a:p>
            <a:pPr algn="just"/>
            <a:r>
              <a:rPr lang="en-US" sz="2200" dirty="0"/>
              <a:t>The formula to calculate the throughput of the Pure ALOHA is </a:t>
            </a:r>
          </a:p>
          <a:p>
            <a:pPr marL="0" indent="0" algn="just">
              <a:buNone/>
            </a:pPr>
            <a:r>
              <a:rPr lang="en-US" b="1" dirty="0"/>
              <a:t>			S-=G*e</a:t>
            </a:r>
            <a:r>
              <a:rPr lang="en-US" b="1" baseline="30000" dirty="0"/>
              <a:t>-2G</a:t>
            </a:r>
          </a:p>
          <a:p>
            <a:pPr algn="just"/>
            <a:r>
              <a:rPr lang="en-US" sz="2200" dirty="0"/>
              <a:t>The throughput is maximum when G=1/2 which is </a:t>
            </a:r>
            <a:r>
              <a:rPr lang="en-US" sz="2200" dirty="0">
                <a:solidFill>
                  <a:srgbClr val="FF0000"/>
                </a:solidFill>
              </a:rPr>
              <a:t>18%</a:t>
            </a:r>
            <a:r>
              <a:rPr lang="en-US" sz="2200" dirty="0"/>
              <a:t> of the total transmitted data frames.</a:t>
            </a:r>
          </a:p>
        </p:txBody>
      </p:sp>
      <p:pic>
        <p:nvPicPr>
          <p:cNvPr id="4" name="Content Placeholder 3"/>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1428750" y="4107734"/>
            <a:ext cx="6286500" cy="2293066"/>
          </a:xfrm>
          <a:prstGeom prst="rect">
            <a:avLst/>
          </a:prstGeom>
          <a:noFill/>
          <a:ln>
            <a:noFill/>
          </a:ln>
          <a:effectLst/>
          <a:extLst/>
        </p:spPr>
      </p:pic>
    </p:spTree>
    <p:extLst>
      <p:ext uri="{BB962C8B-B14F-4D97-AF65-F5344CB8AC3E}">
        <p14:creationId xmlns:p14="http://schemas.microsoft.com/office/powerpoint/2010/main" val="129016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Slotted Aloha</a:t>
            </a:r>
          </a:p>
        </p:txBody>
      </p:sp>
      <p:sp>
        <p:nvSpPr>
          <p:cNvPr id="3" name="Content Placeholder 2"/>
          <p:cNvSpPr>
            <a:spLocks noGrp="1"/>
          </p:cNvSpPr>
          <p:nvPr>
            <p:ph idx="1"/>
          </p:nvPr>
        </p:nvSpPr>
        <p:spPr/>
        <p:txBody>
          <a:bodyPr>
            <a:normAutofit/>
          </a:bodyPr>
          <a:lstStyle/>
          <a:p>
            <a:pPr lvl="0" algn="just"/>
            <a:r>
              <a:rPr lang="en-IN" dirty="0"/>
              <a:t>It was invented to improve the efficiency of pure ALOHA as chances of collision in pure ALOHA are very high.</a:t>
            </a:r>
            <a:endParaRPr lang="en-GB" dirty="0"/>
          </a:p>
          <a:p>
            <a:pPr lvl="0" algn="just"/>
            <a:r>
              <a:rPr lang="en-IN" dirty="0"/>
              <a:t>The time of the shared channel is divided into discrete intervals called slots.</a:t>
            </a:r>
            <a:endParaRPr lang="en-GB" dirty="0"/>
          </a:p>
          <a:p>
            <a:pPr lvl="0" algn="just"/>
            <a:r>
              <a:rPr lang="en-IN" dirty="0"/>
              <a:t>The stations can send a frame only at the beginning of the slot and only one frame is sent in each slot.</a:t>
            </a:r>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3657601"/>
            <a:ext cx="5334000" cy="2628900"/>
          </a:xfrm>
          <a:prstGeom prst="rect">
            <a:avLst/>
          </a:prstGeom>
          <a:noFill/>
          <a:ln>
            <a:noFill/>
          </a:ln>
          <a:effectLst/>
          <a:extLst/>
        </p:spPr>
      </p:pic>
    </p:spTree>
    <p:extLst>
      <p:ext uri="{BB962C8B-B14F-4D97-AF65-F5344CB8AC3E}">
        <p14:creationId xmlns:p14="http://schemas.microsoft.com/office/powerpoint/2010/main" val="205068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95600" y="4610100"/>
            <a:ext cx="1371600" cy="304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Slotted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If any station is not able to place the frame onto the channel at the beginning of the slot then the station has to wait until the beginning of the next time slot.</a:t>
            </a:r>
            <a:endParaRPr lang="en-GB" dirty="0"/>
          </a:p>
          <a:p>
            <a:pPr algn="just"/>
            <a:r>
              <a:rPr lang="en-US" dirty="0"/>
              <a:t>The formula to calculate the throughput of the Slotted ALOHA is 				</a:t>
            </a:r>
            <a:r>
              <a:rPr lang="en-US" b="1" dirty="0"/>
              <a:t>S=G*e</a:t>
            </a:r>
            <a:r>
              <a:rPr lang="en-US" b="1" baseline="30000" dirty="0"/>
              <a:t>-G</a:t>
            </a:r>
          </a:p>
          <a:p>
            <a:pPr algn="just"/>
            <a:r>
              <a:rPr lang="en-US" dirty="0"/>
              <a:t>The throughput is maximum when G=1 which is </a:t>
            </a:r>
            <a:r>
              <a:rPr lang="en-US" dirty="0">
                <a:solidFill>
                  <a:srgbClr val="FF0000"/>
                </a:solidFill>
              </a:rPr>
              <a:t>37% </a:t>
            </a:r>
            <a:r>
              <a:rPr lang="en-US" dirty="0"/>
              <a:t>of the total transmitted data frames. </a:t>
            </a:r>
          </a:p>
          <a:p>
            <a:pPr algn="just"/>
            <a:r>
              <a:rPr lang="en-US" dirty="0"/>
              <a:t>37% of the time slot is empty, 37% successes and 26% collision.</a:t>
            </a:r>
          </a:p>
          <a:p>
            <a:endParaRPr lang="en-US" dirty="0"/>
          </a:p>
        </p:txBody>
      </p:sp>
      <p:pic>
        <p:nvPicPr>
          <p:cNvPr id="4" name="Picture 3" descr="4-03"/>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319337" y="977900"/>
            <a:ext cx="4505325" cy="2058035"/>
          </a:xfrm>
          <a:prstGeom prst="rect">
            <a:avLst/>
          </a:prstGeom>
          <a:noFill/>
          <a:extLst/>
        </p:spPr>
      </p:pic>
    </p:spTree>
    <p:extLst>
      <p:ext uri="{BB962C8B-B14F-4D97-AF65-F5344CB8AC3E}">
        <p14:creationId xmlns:p14="http://schemas.microsoft.com/office/powerpoint/2010/main" val="20973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t>CSMA/CD (CSMA with Collision Detection)</a:t>
            </a:r>
          </a:p>
        </p:txBody>
      </p:sp>
      <p:sp>
        <p:nvSpPr>
          <p:cNvPr id="3" name="Content Placeholder 2"/>
          <p:cNvSpPr>
            <a:spLocks noGrp="1"/>
          </p:cNvSpPr>
          <p:nvPr>
            <p:ph idx="1"/>
          </p:nvPr>
        </p:nvSpPr>
        <p:spPr/>
        <p:txBody>
          <a:bodyPr/>
          <a:lstStyle/>
          <a:p>
            <a:pPr lvl="0" algn="just"/>
            <a:r>
              <a:rPr lang="en-IN" dirty="0"/>
              <a:t>If two stations sense the channel to be idle and begin transmitting simultaneously, they will both detect the collision almost immediately. </a:t>
            </a:r>
            <a:endParaRPr lang="en-GB" dirty="0"/>
          </a:p>
          <a:p>
            <a:pPr lvl="0" algn="just"/>
            <a:r>
              <a:rPr lang="en-IN" dirty="0"/>
              <a:t>Rather than finish transmitting, they should abruptly stop transmitting as soon as the collision is detected. </a:t>
            </a:r>
            <a:endParaRPr lang="en-GB" dirty="0"/>
          </a:p>
          <a:p>
            <a:pPr lvl="0" algn="just"/>
            <a:r>
              <a:rPr lang="en-IN" dirty="0"/>
              <a:t>Quickly terminating damaged frames saves time and bandwidth.</a:t>
            </a:r>
            <a:endParaRPr lang="en-GB" dirty="0"/>
          </a:p>
          <a:p>
            <a:pPr lvl="0" algn="just"/>
            <a:r>
              <a:rPr lang="en-IN" dirty="0"/>
              <a:t>This protocol, known as CSMA/CD (CSMA with Collision Detection) is widely used on LANs in the MAC sub layer.</a:t>
            </a:r>
            <a:endParaRPr lang="en-GB" dirty="0"/>
          </a:p>
          <a:p>
            <a:endParaRPr lang="en-US" dirty="0"/>
          </a:p>
        </p:txBody>
      </p:sp>
    </p:spTree>
    <p:extLst>
      <p:ext uri="{BB962C8B-B14F-4D97-AF65-F5344CB8AC3E}">
        <p14:creationId xmlns:p14="http://schemas.microsoft.com/office/powerpoint/2010/main" val="46951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CSMA/CD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fontScale="92500"/>
          </a:bodyPr>
          <a:lstStyle/>
          <a:p>
            <a:pPr algn="just"/>
            <a:endParaRPr lang="en-US" dirty="0"/>
          </a:p>
          <a:p>
            <a:pPr algn="just"/>
            <a:endParaRPr lang="en-US" dirty="0"/>
          </a:p>
          <a:p>
            <a:pPr algn="just"/>
            <a:endParaRPr lang="en-US" dirty="0"/>
          </a:p>
          <a:p>
            <a:pPr algn="just"/>
            <a:endParaRPr lang="en-US" dirty="0"/>
          </a:p>
          <a:p>
            <a:pPr algn="just"/>
            <a:r>
              <a:rPr lang="en-US" dirty="0"/>
              <a:t>At the point marked t</a:t>
            </a:r>
            <a:r>
              <a:rPr lang="en-US" baseline="-25000" dirty="0"/>
              <a:t>0</a:t>
            </a:r>
            <a:r>
              <a:rPr lang="en-US" dirty="0"/>
              <a:t>, a station has finished transmitting its frame. Any other station having a frame to send may now attempt to do so. </a:t>
            </a:r>
          </a:p>
          <a:p>
            <a:pPr algn="just"/>
            <a:r>
              <a:rPr lang="en-US" dirty="0"/>
              <a:t>After a station detects a collision, it aborts transmission, waits a random period of time, and then tries again, assuming that no other station has started transmitting in the meantime. </a:t>
            </a:r>
          </a:p>
          <a:p>
            <a:pPr algn="just"/>
            <a:r>
              <a:rPr lang="en-US" dirty="0"/>
              <a:t>Therefore, CSMA/CD will consist of alternating contention and transmission periods, with idle periods occurring when all stations are quiet.</a:t>
            </a:r>
          </a:p>
        </p:txBody>
      </p:sp>
      <p:pic>
        <p:nvPicPr>
          <p:cNvPr id="17" name="Picture 16" descr="4-0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066800"/>
            <a:ext cx="5494973" cy="1828800"/>
          </a:xfrm>
          <a:prstGeom prst="rect">
            <a:avLst/>
          </a:prstGeom>
          <a:noFill/>
          <a:extLst/>
        </p:spPr>
      </p:pic>
    </p:spTree>
    <p:extLst>
      <p:ext uri="{BB962C8B-B14F-4D97-AF65-F5344CB8AC3E}">
        <p14:creationId xmlns:p14="http://schemas.microsoft.com/office/powerpoint/2010/main" val="73568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a:t>
            </a:r>
          </a:p>
        </p:txBody>
      </p:sp>
      <p:sp>
        <p:nvSpPr>
          <p:cNvPr id="3" name="Content Placeholder 2"/>
          <p:cNvSpPr>
            <a:spLocks noGrp="1"/>
          </p:cNvSpPr>
          <p:nvPr>
            <p:ph idx="1"/>
          </p:nvPr>
        </p:nvSpPr>
        <p:spPr/>
        <p:txBody>
          <a:bodyPr>
            <a:normAutofit/>
          </a:bodyPr>
          <a:lstStyle/>
          <a:p>
            <a:pPr lvl="0" algn="just"/>
            <a:r>
              <a:rPr lang="en-IN" dirty="0"/>
              <a:t>It requires one of the nodes to be designated as a master node. </a:t>
            </a:r>
            <a:endParaRPr lang="en-GB" dirty="0"/>
          </a:p>
          <a:p>
            <a:pPr lvl="0" algn="just"/>
            <a:r>
              <a:rPr lang="en-IN" dirty="0"/>
              <a:t>The master node polls each of the nodes in a round-robin fashion. </a:t>
            </a:r>
            <a:endParaRPr lang="en-GB" dirty="0"/>
          </a:p>
          <a:p>
            <a:pPr lvl="0" algn="just"/>
            <a:r>
              <a:rPr lang="en-IN" dirty="0"/>
              <a:t>The master node first sends a message to node 1, saying that it (node 1) can transmit up to some maximum number of frames. </a:t>
            </a:r>
            <a:endParaRPr lang="en-GB" dirty="0"/>
          </a:p>
          <a:p>
            <a:pPr lvl="0" algn="just"/>
            <a:r>
              <a:rPr lang="en-IN" dirty="0"/>
              <a:t>After node 1 transmits some frames, the master node tells node 2 it (node 2) can transmit up to the maximum number of frames. </a:t>
            </a:r>
            <a:endParaRPr lang="en-GB" dirty="0"/>
          </a:p>
          <a:p>
            <a:pPr lvl="0" algn="just"/>
            <a:r>
              <a:rPr lang="en-IN" dirty="0"/>
              <a:t>The master node can determine when a node has finished sending its frames by observing the lack of a signal on the channel. </a:t>
            </a:r>
            <a:endParaRPr lang="en-GB" dirty="0"/>
          </a:p>
        </p:txBody>
      </p:sp>
    </p:spTree>
    <p:extLst>
      <p:ext uri="{BB962C8B-B14F-4D97-AF65-F5344CB8AC3E}">
        <p14:creationId xmlns:p14="http://schemas.microsoft.com/office/powerpoint/2010/main" val="8912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Polling </a:t>
            </a:r>
            <a:r>
              <a:rPr lang="mr-IN" dirty="0"/>
              <a:t>–</a:t>
            </a:r>
            <a:r>
              <a:rPr lang="en-US" dirty="0"/>
              <a:t> </a:t>
            </a:r>
            <a:r>
              <a:rPr lang="en-US" dirty="0" err="1"/>
              <a:t>Cont</a:t>
            </a:r>
            <a:r>
              <a:rPr lang="mr-IN" dirty="0"/>
              <a:t>…</a:t>
            </a:r>
            <a:endParaRPr lang="en-US" dirty="0"/>
          </a:p>
        </p:txBody>
      </p:sp>
      <p:sp>
        <p:nvSpPr>
          <p:cNvPr id="7" name="Content Placeholder 6"/>
          <p:cNvSpPr>
            <a:spLocks noGrp="1"/>
          </p:cNvSpPr>
          <p:nvPr>
            <p:ph idx="1"/>
          </p:nvPr>
        </p:nvSpPr>
        <p:spPr/>
        <p:txBody>
          <a:bodyPr/>
          <a:lstStyle/>
          <a:p>
            <a:pPr lvl="0" algn="just"/>
            <a:r>
              <a:rPr lang="en-IN" dirty="0"/>
              <a:t>The procedure continues in this manner, with the master node polling each of the nodes in a cyclic manner.</a:t>
            </a:r>
            <a:endParaRPr lang="en-GB" dirty="0"/>
          </a:p>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The polling protocol eliminates the collisions and empty slots that plague random access protocols.</a:t>
            </a:r>
            <a:endParaRPr lang="en-GB"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143250" y="1905000"/>
            <a:ext cx="2857500" cy="2514600"/>
          </a:xfrm>
          <a:prstGeom prst="rect">
            <a:avLst/>
          </a:prstGeom>
        </p:spPr>
      </p:pic>
    </p:spTree>
    <p:extLst>
      <p:ext uri="{BB962C8B-B14F-4D97-AF65-F5344CB8AC3E}">
        <p14:creationId xmlns:p14="http://schemas.microsoft.com/office/powerpoint/2010/main" val="8374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p>
        </p:txBody>
      </p:sp>
      <p:sp>
        <p:nvSpPr>
          <p:cNvPr id="3" name="Content Placeholder 2"/>
          <p:cNvSpPr>
            <a:spLocks noGrp="1"/>
          </p:cNvSpPr>
          <p:nvPr>
            <p:ph sz="half" idx="1"/>
          </p:nvPr>
        </p:nvSpPr>
        <p:spPr>
          <a:xfrm>
            <a:off x="192600" y="1143000"/>
            <a:ext cx="5674800" cy="5181600"/>
          </a:xfrm>
        </p:spPr>
        <p:txBody>
          <a:bodyPr>
            <a:normAutofit fontScale="92500" lnSpcReduction="10000"/>
          </a:bodyPr>
          <a:lstStyle/>
          <a:p>
            <a:pPr lvl="0" algn="just"/>
            <a:r>
              <a:rPr lang="en-IN" dirty="0"/>
              <a:t>There is no master node. </a:t>
            </a:r>
            <a:endParaRPr lang="en-GB" dirty="0"/>
          </a:p>
          <a:p>
            <a:pPr lvl="0" algn="just"/>
            <a:r>
              <a:rPr lang="en-IN" dirty="0"/>
              <a:t>A small, special-purpose frame known as a token is exchanged among the nodes in some fixed order. </a:t>
            </a:r>
            <a:endParaRPr lang="en-GB" dirty="0"/>
          </a:p>
          <a:p>
            <a:pPr lvl="0" algn="just"/>
            <a:r>
              <a:rPr lang="en-IN" dirty="0"/>
              <a:t>For example, node 1 might always send the token to node 2, node 2 might always send the token to node 3, and node N might always send the token to node 1. </a:t>
            </a:r>
            <a:endParaRPr lang="en-GB" dirty="0"/>
          </a:p>
          <a:p>
            <a:pPr lvl="0" algn="just"/>
            <a:r>
              <a:rPr lang="en-IN" dirty="0"/>
              <a:t>When a node receives a token, it holds onto the token only if it has some frames to transmit; otherwise, it immediately forwards the token to the next node.</a:t>
            </a:r>
            <a:endParaRPr lang="en-GB" dirty="0"/>
          </a:p>
          <a:p>
            <a:pPr lvl="0" algn="just"/>
            <a:r>
              <a:rPr lang="en-IN" dirty="0"/>
              <a:t>If failure of one node can crash the entire channel. Or if a node accidentally neglects to release the </a:t>
            </a:r>
            <a:r>
              <a:rPr lang="en-US" dirty="0"/>
              <a:t>token.</a:t>
            </a:r>
            <a:endParaRPr lang="en-GB" dirty="0"/>
          </a:p>
          <a:p>
            <a:endParaRPr lang="en-US" dirty="0"/>
          </a:p>
        </p:txBody>
      </p:sp>
      <p:pic>
        <p:nvPicPr>
          <p:cNvPr id="6" name="Content Placeholder 5"/>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791200" y="1981200"/>
            <a:ext cx="3200400" cy="2971800"/>
          </a:xfrm>
          <a:prstGeom prst="rect">
            <a:avLst/>
          </a:prstGeom>
        </p:spPr>
      </p:pic>
    </p:spTree>
    <p:extLst>
      <p:ext uri="{BB962C8B-B14F-4D97-AF65-F5344CB8AC3E}">
        <p14:creationId xmlns:p14="http://schemas.microsoft.com/office/powerpoint/2010/main" val="20141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a:t>
            </a:r>
          </a:p>
        </p:txBody>
      </p:sp>
      <p:sp>
        <p:nvSpPr>
          <p:cNvPr id="5" name="Content Placeholder 4"/>
          <p:cNvSpPr>
            <a:spLocks noGrp="1"/>
          </p:cNvSpPr>
          <p:nvPr>
            <p:ph idx="1"/>
          </p:nvPr>
        </p:nvSpPr>
        <p:spPr/>
        <p:txBody>
          <a:bodyPr>
            <a:normAutofit/>
          </a:bodyPr>
          <a:lstStyle/>
          <a:p>
            <a:pPr algn="just"/>
            <a:r>
              <a:rPr lang="en-IN" dirty="0"/>
              <a:t>Ethernet is one of the widely used local area network (LAN) technology.</a:t>
            </a:r>
            <a:endParaRPr lang="en-GB" dirty="0"/>
          </a:p>
          <a:p>
            <a:pPr marL="514350" indent="-457200" algn="just">
              <a:buFont typeface="+mj-lt"/>
              <a:buAutoNum type="arabicPeriod"/>
            </a:pPr>
            <a:r>
              <a:rPr lang="en-IN" dirty="0"/>
              <a:t>Switched Ethernet</a:t>
            </a:r>
          </a:p>
          <a:p>
            <a:pPr lvl="1" algn="just"/>
            <a:r>
              <a:rPr lang="en-IN" dirty="0"/>
              <a:t>It gives dedicated 10 Mbps bandwidth on each of its ports. </a:t>
            </a:r>
            <a:endParaRPr lang="en-GB" dirty="0"/>
          </a:p>
          <a:p>
            <a:pPr lvl="1" algn="just"/>
            <a:r>
              <a:rPr lang="en-IN" dirty="0"/>
              <a:t>On each of the ports one can connect either a thick/thin segment or a computer. </a:t>
            </a:r>
            <a:endParaRPr lang="en-GB" dirty="0"/>
          </a:p>
          <a:p>
            <a:pPr marL="514350" indent="-457200" algn="just">
              <a:buFont typeface="+mj-lt"/>
              <a:buAutoNum type="arabicPeriod"/>
            </a:pPr>
            <a:r>
              <a:rPr lang="en-IN" dirty="0"/>
              <a:t>Fast Ethernet</a:t>
            </a:r>
          </a:p>
          <a:p>
            <a:pPr lvl="1"/>
            <a:r>
              <a:rPr lang="en-IN" dirty="0"/>
              <a:t>The 802.u or the fast Ethernet was approved by the IEEE 802 Committee. </a:t>
            </a:r>
            <a:endParaRPr lang="en-GB" dirty="0"/>
          </a:p>
          <a:p>
            <a:pPr lvl="1"/>
            <a:r>
              <a:rPr lang="en-GB" dirty="0"/>
              <a:t>I</a:t>
            </a:r>
            <a:r>
              <a:rPr lang="en-IN" dirty="0"/>
              <a:t>t uses the same frame format, same CSMA/CD protocol and same interface as the 802.3, but uses a data transfer rate of 100 Mbps instead of 10 Mbps. </a:t>
            </a:r>
            <a:endParaRPr lang="en-GB" dirty="0"/>
          </a:p>
          <a:p>
            <a:pPr lvl="1"/>
            <a:r>
              <a:rPr lang="en-IN" dirty="0"/>
              <a:t>Fast Ethernet is based entirely on 10-Base-T</a:t>
            </a:r>
            <a:r>
              <a:rPr lang="en-GB" dirty="0"/>
              <a:t>.</a:t>
            </a:r>
          </a:p>
          <a:p>
            <a:pPr marL="0" indent="0">
              <a:buNone/>
            </a:pPr>
            <a:endParaRPr lang="en-US" dirty="0"/>
          </a:p>
        </p:txBody>
      </p:sp>
    </p:spTree>
    <p:extLst>
      <p:ext uri="{BB962C8B-B14F-4D97-AF65-F5344CB8AC3E}">
        <p14:creationId xmlns:p14="http://schemas.microsoft.com/office/powerpoint/2010/main" val="20920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a:t>
            </a:r>
          </a:p>
        </p:txBody>
      </p:sp>
      <p:sp>
        <p:nvSpPr>
          <p:cNvPr id="5" name="Content Placeholder 4"/>
          <p:cNvSpPr>
            <a:spLocks noGrp="1"/>
          </p:cNvSpPr>
          <p:nvPr>
            <p:ph idx="1"/>
          </p:nvPr>
        </p:nvSpPr>
        <p:spPr/>
        <p:txBody>
          <a:bodyPr/>
          <a:lstStyle/>
          <a:p>
            <a:pPr lvl="0"/>
            <a:r>
              <a:rPr lang="en-IN" b="1" dirty="0"/>
              <a:t>Framing</a:t>
            </a:r>
            <a:endParaRPr lang="en-IN" dirty="0"/>
          </a:p>
          <a:p>
            <a:pPr lvl="1" algn="just"/>
            <a:r>
              <a:rPr lang="en-US" altLang="en-US" dirty="0"/>
              <a:t>Encapsulate datagram into frame.</a:t>
            </a:r>
          </a:p>
          <a:p>
            <a:pPr lvl="1" algn="just"/>
            <a:r>
              <a:rPr lang="en-US" altLang="en-US" dirty="0"/>
              <a:t>Adding header and trailer.</a:t>
            </a:r>
          </a:p>
          <a:p>
            <a:pPr>
              <a:lnSpc>
                <a:spcPct val="75000"/>
              </a:lnSpc>
            </a:pPr>
            <a:r>
              <a:rPr lang="en-US" altLang="en-US" b="1" dirty="0">
                <a:ea typeface="ＭＳ Ｐゴシック" charset="-128"/>
              </a:rPr>
              <a:t>Link Access</a:t>
            </a:r>
          </a:p>
          <a:p>
            <a:pPr lvl="1" algn="just"/>
            <a:r>
              <a:rPr lang="ja-JP" altLang="en-US" dirty="0"/>
              <a:t>“</a:t>
            </a:r>
            <a:r>
              <a:rPr lang="en-US" altLang="ja-JP" dirty="0"/>
              <a:t>MAC</a:t>
            </a:r>
            <a:r>
              <a:rPr lang="ja-JP" altLang="en-US" dirty="0"/>
              <a:t>”</a:t>
            </a:r>
            <a:r>
              <a:rPr lang="en-US" altLang="ja-JP" dirty="0"/>
              <a:t> addresses used in frame headers to identify source and destination. It is </a:t>
            </a:r>
            <a:r>
              <a:rPr lang="en-US" altLang="en-US" dirty="0"/>
              <a:t>different from IP address.</a:t>
            </a:r>
          </a:p>
          <a:p>
            <a:pPr lvl="0"/>
            <a:r>
              <a:rPr lang="en-IN" b="1" dirty="0"/>
              <a:t>Reliable delivery</a:t>
            </a:r>
          </a:p>
          <a:p>
            <a:pPr lvl="1" algn="just"/>
            <a:r>
              <a:rPr lang="en-IN" dirty="0"/>
              <a:t>If this layer protocol provides reliable delivery service, it guarantees to move each network-layer datagram across the link without error. </a:t>
            </a:r>
          </a:p>
          <a:p>
            <a:pPr lvl="1" algn="just"/>
            <a:r>
              <a:rPr lang="en-IN" dirty="0"/>
              <a:t>A link-layer reliable delivery service can be achieved with acknowledgments and retransmissions.</a:t>
            </a:r>
            <a:endParaRPr lang="en-GB" dirty="0"/>
          </a:p>
          <a:p>
            <a:r>
              <a:rPr lang="en-US" b="1" dirty="0"/>
              <a:t>Flow Control</a:t>
            </a:r>
          </a:p>
          <a:p>
            <a:pPr lvl="1"/>
            <a:r>
              <a:rPr lang="en-US" dirty="0"/>
              <a:t>Pacing between adjacent sending and receiving nodes.</a:t>
            </a:r>
          </a:p>
          <a:p>
            <a:pPr lvl="1"/>
            <a:endParaRPr lang="en-US" dirty="0"/>
          </a:p>
        </p:txBody>
      </p:sp>
    </p:spTree>
    <p:extLst>
      <p:ext uri="{BB962C8B-B14F-4D97-AF65-F5344CB8AC3E}">
        <p14:creationId xmlns:p14="http://schemas.microsoft.com/office/powerpoint/2010/main" val="2879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lvl="1" indent="-457200">
              <a:buFont typeface="+mj-lt"/>
              <a:buAutoNum type="arabicPeriod" startAt="3"/>
            </a:pPr>
            <a:r>
              <a:rPr lang="en-IN" sz="2400" dirty="0"/>
              <a:t>Gigabit Ethernet</a:t>
            </a:r>
            <a:endParaRPr lang="en-GB" sz="2400" dirty="0"/>
          </a:p>
          <a:p>
            <a:pPr lvl="1"/>
            <a:r>
              <a:rPr lang="en-GB" dirty="0"/>
              <a:t>Gigabit Ethernet is carried primarily on optical </a:t>
            </a:r>
            <a:r>
              <a:rPr lang="en-GB" dirty="0" err="1"/>
              <a:t>fiber</a:t>
            </a:r>
            <a:r>
              <a:rPr lang="en-GB" dirty="0"/>
              <a:t> (with very short distances possible on copper media). </a:t>
            </a:r>
          </a:p>
          <a:p>
            <a:pPr lvl="1"/>
            <a:r>
              <a:rPr lang="en-GB" dirty="0"/>
              <a:t>Existing Ethernet LANs with 10 and 100 Mbps cards can feed into a Gigabit Ethernet backbone. </a:t>
            </a:r>
          </a:p>
          <a:p>
            <a:pPr lvl="1"/>
            <a:r>
              <a:rPr lang="en-GB" dirty="0"/>
              <a:t>An alternative technology that competes with Gigabit Ethernet is ATM. </a:t>
            </a:r>
          </a:p>
          <a:p>
            <a:pPr lvl="1"/>
            <a:r>
              <a:rPr lang="en-GB" dirty="0"/>
              <a:t>A newer standard, 10-Gigabit Ethernet is also becoming available.</a:t>
            </a:r>
          </a:p>
          <a:p>
            <a:pPr lvl="2"/>
            <a:r>
              <a:rPr lang="en-GB" dirty="0"/>
              <a:t>E.g. 100-Base-T	</a:t>
            </a:r>
            <a:endParaRPr lang="en-US" dirty="0"/>
          </a:p>
        </p:txBody>
      </p:sp>
    </p:spTree>
    <p:extLst>
      <p:ext uri="{BB962C8B-B14F-4D97-AF65-F5344CB8AC3E}">
        <p14:creationId xmlns:p14="http://schemas.microsoft.com/office/powerpoint/2010/main" val="20425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a:t>
            </a:r>
          </a:p>
        </p:txBody>
      </p:sp>
      <p:sp>
        <p:nvSpPr>
          <p:cNvPr id="3" name="Content Placeholder 2"/>
          <p:cNvSpPr>
            <a:spLocks noGrp="1"/>
          </p:cNvSpPr>
          <p:nvPr>
            <p:ph idx="1"/>
          </p:nvPr>
        </p:nvSpPr>
        <p:spPr/>
        <p:txBody>
          <a:bodyPr/>
          <a:lstStyle/>
          <a:p>
            <a:pPr lvl="0" algn="just"/>
            <a:r>
              <a:rPr lang="en-IN" dirty="0"/>
              <a:t>In a bit-oriented protocol, the data to send is a series of bits. </a:t>
            </a:r>
            <a:endParaRPr lang="en-GB" dirty="0"/>
          </a:p>
          <a:p>
            <a:pPr lvl="0" algn="just"/>
            <a:r>
              <a:rPr lang="en-IN" dirty="0"/>
              <a:t>In order to distinguish frames, most protocols use a bit pattern of 8-bit length (01111110) as flag at the beginning and end of each frame. </a:t>
            </a:r>
            <a:endParaRPr lang="en-GB" dirty="0"/>
          </a:p>
          <a:p>
            <a:pPr lvl="0" algn="just"/>
            <a:r>
              <a:rPr lang="en-IN" dirty="0"/>
              <a:t>Here also cause the problem of appearance of flag in the data part to deal with this an extra bit added. </a:t>
            </a:r>
            <a:endParaRPr lang="en-GB" dirty="0"/>
          </a:p>
          <a:p>
            <a:pPr lvl="0" algn="just"/>
            <a:r>
              <a:rPr lang="en-IN" dirty="0"/>
              <a:t>This method is called bit stuffing. </a:t>
            </a:r>
          </a:p>
          <a:p>
            <a:pPr lvl="0" algn="just"/>
            <a:r>
              <a:rPr lang="en-IN" dirty="0"/>
              <a:t>If a 0 and five successive 1 bits are encountered, an extra 0 is added. </a:t>
            </a:r>
            <a:endParaRPr lang="en-GB" dirty="0"/>
          </a:p>
          <a:p>
            <a:pPr lvl="0" algn="just"/>
            <a:r>
              <a:rPr lang="en-IN" dirty="0"/>
              <a:t>The receiver node removes the extra-added zero. </a:t>
            </a:r>
            <a:endParaRPr lang="en-GB" dirty="0"/>
          </a:p>
          <a:p>
            <a:endParaRPr lang="en-US" dirty="0"/>
          </a:p>
        </p:txBody>
      </p:sp>
    </p:spTree>
    <p:extLst>
      <p:ext uri="{BB962C8B-B14F-4D97-AF65-F5344CB8AC3E}">
        <p14:creationId xmlns:p14="http://schemas.microsoft.com/office/powerpoint/2010/main" val="75620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 - Example</a:t>
            </a:r>
          </a:p>
        </p:txBody>
      </p:sp>
      <p:sp>
        <p:nvSpPr>
          <p:cNvPr id="5" name="Content Placeholder 4">
            <a:extLst>
              <a:ext uri="{FF2B5EF4-FFF2-40B4-BE49-F238E27FC236}">
                <a16:creationId xmlns:a16="http://schemas.microsoft.com/office/drawing/2014/main" id="{7C561D82-B8AA-914F-BFCE-26E94330CD4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BD8B4954-4715-FC48-9AE5-0118792624B6}"/>
              </a:ext>
            </a:extLst>
          </p:cNvPr>
          <p:cNvPicPr>
            <a:picLocks noChangeAspect="1"/>
          </p:cNvPicPr>
          <p:nvPr/>
        </p:nvPicPr>
        <p:blipFill rotWithShape="1">
          <a:blip r:embed="rId2"/>
          <a:srcRect b="82242"/>
          <a:stretch/>
        </p:blipFill>
        <p:spPr>
          <a:xfrm>
            <a:off x="990600" y="1321308"/>
            <a:ext cx="7579895" cy="545592"/>
          </a:xfrm>
          <a:prstGeom prst="rect">
            <a:avLst/>
          </a:prstGeom>
        </p:spPr>
      </p:pic>
      <p:pic>
        <p:nvPicPr>
          <p:cNvPr id="7" name="Picture 6">
            <a:extLst>
              <a:ext uri="{FF2B5EF4-FFF2-40B4-BE49-F238E27FC236}">
                <a16:creationId xmlns:a16="http://schemas.microsoft.com/office/drawing/2014/main" id="{D5370144-AE31-9D48-AA07-77B33320CB78}"/>
              </a:ext>
            </a:extLst>
          </p:cNvPr>
          <p:cNvPicPr>
            <a:picLocks noChangeAspect="1"/>
          </p:cNvPicPr>
          <p:nvPr/>
        </p:nvPicPr>
        <p:blipFill rotWithShape="1">
          <a:blip r:embed="rId2"/>
          <a:srcRect t="29762" b="23115"/>
          <a:stretch/>
        </p:blipFill>
        <p:spPr>
          <a:xfrm>
            <a:off x="990600" y="2133600"/>
            <a:ext cx="7579895" cy="1447800"/>
          </a:xfrm>
          <a:prstGeom prst="rect">
            <a:avLst/>
          </a:prstGeom>
        </p:spPr>
      </p:pic>
      <p:pic>
        <p:nvPicPr>
          <p:cNvPr id="8" name="Picture 7">
            <a:extLst>
              <a:ext uri="{FF2B5EF4-FFF2-40B4-BE49-F238E27FC236}">
                <a16:creationId xmlns:a16="http://schemas.microsoft.com/office/drawing/2014/main" id="{33BE184D-9EE3-F64D-BA8A-0FF56853123B}"/>
              </a:ext>
            </a:extLst>
          </p:cNvPr>
          <p:cNvPicPr>
            <a:picLocks noChangeAspect="1"/>
          </p:cNvPicPr>
          <p:nvPr/>
        </p:nvPicPr>
        <p:blipFill rotWithShape="1">
          <a:blip r:embed="rId2"/>
          <a:srcRect t="79762"/>
          <a:stretch/>
        </p:blipFill>
        <p:spPr>
          <a:xfrm>
            <a:off x="1010478" y="3614000"/>
            <a:ext cx="7579895" cy="621792"/>
          </a:xfrm>
          <a:prstGeom prst="rect">
            <a:avLst/>
          </a:prstGeom>
        </p:spPr>
      </p:pic>
      <p:sp>
        <p:nvSpPr>
          <p:cNvPr id="9" name="Rounded Rectangle 8">
            <a:extLst>
              <a:ext uri="{FF2B5EF4-FFF2-40B4-BE49-F238E27FC236}">
                <a16:creationId xmlns:a16="http://schemas.microsoft.com/office/drawing/2014/main" id="{2C99298E-F359-434E-A04B-75B6FC026B6C}"/>
              </a:ext>
            </a:extLst>
          </p:cNvPr>
          <p:cNvSpPr/>
          <p:nvPr/>
        </p:nvSpPr>
        <p:spPr>
          <a:xfrm>
            <a:off x="4572000" y="3086100"/>
            <a:ext cx="1981200" cy="4136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86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a:t>
            </a:r>
          </a:p>
        </p:txBody>
      </p:sp>
      <p:sp>
        <p:nvSpPr>
          <p:cNvPr id="3" name="Content Placeholder 2"/>
          <p:cNvSpPr>
            <a:spLocks noGrp="1"/>
          </p:cNvSpPr>
          <p:nvPr>
            <p:ph idx="1"/>
          </p:nvPr>
        </p:nvSpPr>
        <p:spPr/>
        <p:txBody>
          <a:bodyPr>
            <a:normAutofit/>
          </a:bodyPr>
          <a:lstStyle/>
          <a:p>
            <a:pPr lvl="0" algn="just"/>
            <a:r>
              <a:rPr lang="en-IN" dirty="0"/>
              <a:t>Problem of resynchronization by having each frame start and end with special bytes. </a:t>
            </a:r>
            <a:endParaRPr lang="en-GB" dirty="0"/>
          </a:p>
          <a:p>
            <a:pPr lvl="0" algn="just"/>
            <a:r>
              <a:rPr lang="en-IN" dirty="0"/>
              <a:t>A flag</a:t>
            </a:r>
            <a:r>
              <a:rPr lang="en-IN" i="1" dirty="0"/>
              <a:t> </a:t>
            </a:r>
            <a:r>
              <a:rPr lang="en-IN" dirty="0"/>
              <a:t>byte is used to separate the frame as both the starting and ending delimiter</a:t>
            </a:r>
            <a:r>
              <a:rPr lang="en-US" dirty="0"/>
              <a:t>.</a:t>
            </a:r>
          </a:p>
          <a:p>
            <a:pPr algn="just"/>
            <a:r>
              <a:rPr lang="en-IN" dirty="0"/>
              <a:t>This technique is called </a:t>
            </a:r>
            <a:r>
              <a:rPr lang="en-IN" i="1" dirty="0"/>
              <a:t>byte stuffing</a:t>
            </a:r>
            <a:r>
              <a:rPr lang="en-IN" dirty="0"/>
              <a:t> or </a:t>
            </a:r>
            <a:r>
              <a:rPr lang="en-IN" i="1" dirty="0"/>
              <a:t>character stuffing</a:t>
            </a:r>
            <a:r>
              <a:rPr lang="en-IN" dirty="0"/>
              <a:t>.</a:t>
            </a:r>
            <a:endParaRPr lang="en-GB" dirty="0"/>
          </a:p>
          <a:p>
            <a:pPr lvl="0" algn="just"/>
            <a:r>
              <a:rPr lang="en-IN" dirty="0"/>
              <a:t>In this way, if the receiver ever loses synchronization, it can just search for the flag byte to find the end of the current frame. </a:t>
            </a:r>
            <a:endParaRPr lang="en-GB" dirty="0"/>
          </a:p>
          <a:p>
            <a:pPr lvl="0" algn="just"/>
            <a:r>
              <a:rPr lang="en-IN" dirty="0"/>
              <a:t>Two consecutive flag bytes indicate the end of one frame and start of the next one.</a:t>
            </a:r>
            <a:endParaRPr lang="en-GB" dirty="0"/>
          </a:p>
          <a:p>
            <a:endParaRPr lang="en-US" dirty="0"/>
          </a:p>
        </p:txBody>
      </p:sp>
    </p:spTree>
    <p:extLst>
      <p:ext uri="{BB962C8B-B14F-4D97-AF65-F5344CB8AC3E}">
        <p14:creationId xmlns:p14="http://schemas.microsoft.com/office/powerpoint/2010/main" val="135858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 - Example</a:t>
            </a:r>
          </a:p>
        </p:txBody>
      </p:sp>
      <p:sp>
        <p:nvSpPr>
          <p:cNvPr id="5" name="Content Placeholder 4">
            <a:extLst>
              <a:ext uri="{FF2B5EF4-FFF2-40B4-BE49-F238E27FC236}">
                <a16:creationId xmlns:a16="http://schemas.microsoft.com/office/drawing/2014/main" id="{68CDA826-3C24-BA4F-9528-56112DBDD1CB}"/>
              </a:ext>
            </a:extLst>
          </p:cNvPr>
          <p:cNvSpPr>
            <a:spLocks noGrp="1"/>
          </p:cNvSpPr>
          <p:nvPr>
            <p:ph idx="1"/>
          </p:nvPr>
        </p:nvSpPr>
        <p:spPr/>
        <p:txBody>
          <a:bodyPr>
            <a:normAutofit/>
          </a:bodyPr>
          <a:lstStyle/>
          <a:p>
            <a:pPr lvl="0" algn="just"/>
            <a:r>
              <a:rPr lang="en-IN" sz="2200" dirty="0"/>
              <a:t>To solve this problem, is to have the sender's data link layer insert a special escape byte (ESC) just before each "accidental" flag byte in the data. </a:t>
            </a:r>
            <a:endParaRPr lang="en-GB" sz="2200" dirty="0"/>
          </a:p>
          <a:p>
            <a:pPr lvl="0" algn="just"/>
            <a:r>
              <a:rPr lang="en-IN" sz="2200" dirty="0"/>
              <a:t>The data link layer on the receiving end removes the escape byte before the data are given to the network layer. </a:t>
            </a:r>
            <a:endParaRPr lang="en-GB" sz="2200" dirty="0"/>
          </a:p>
          <a:p>
            <a:endParaRPr lang="en-US" sz="2200" dirty="0"/>
          </a:p>
        </p:txBody>
      </p:sp>
      <p:pic>
        <p:nvPicPr>
          <p:cNvPr id="6" name="Picture 5">
            <a:extLst>
              <a:ext uri="{FF2B5EF4-FFF2-40B4-BE49-F238E27FC236}">
                <a16:creationId xmlns:a16="http://schemas.microsoft.com/office/drawing/2014/main" id="{56D61ED8-FCC4-3048-B32E-9D5328D00C8F}"/>
              </a:ext>
            </a:extLst>
          </p:cNvPr>
          <p:cNvPicPr>
            <a:picLocks noChangeAspect="1"/>
          </p:cNvPicPr>
          <p:nvPr/>
        </p:nvPicPr>
        <p:blipFill rotWithShape="1">
          <a:blip r:embed="rId2"/>
          <a:srcRect b="77395"/>
          <a:stretch/>
        </p:blipFill>
        <p:spPr>
          <a:xfrm>
            <a:off x="1803721" y="2985000"/>
            <a:ext cx="5536558" cy="825000"/>
          </a:xfrm>
          <a:prstGeom prst="rect">
            <a:avLst/>
          </a:prstGeom>
        </p:spPr>
      </p:pic>
      <p:pic>
        <p:nvPicPr>
          <p:cNvPr id="7" name="Picture 6">
            <a:extLst>
              <a:ext uri="{FF2B5EF4-FFF2-40B4-BE49-F238E27FC236}">
                <a16:creationId xmlns:a16="http://schemas.microsoft.com/office/drawing/2014/main" id="{14146890-5475-9E42-9816-25D75075F983}"/>
              </a:ext>
            </a:extLst>
          </p:cNvPr>
          <p:cNvPicPr>
            <a:picLocks noChangeAspect="1"/>
          </p:cNvPicPr>
          <p:nvPr/>
        </p:nvPicPr>
        <p:blipFill rotWithShape="1">
          <a:blip r:embed="rId2"/>
          <a:srcRect t="22605" b="4319"/>
          <a:stretch/>
        </p:blipFill>
        <p:spPr>
          <a:xfrm>
            <a:off x="1803721" y="3810000"/>
            <a:ext cx="5536558" cy="2667000"/>
          </a:xfrm>
          <a:prstGeom prst="rect">
            <a:avLst/>
          </a:prstGeom>
        </p:spPr>
      </p:pic>
    </p:spTree>
    <p:extLst>
      <p:ext uri="{BB962C8B-B14F-4D97-AF65-F5344CB8AC3E}">
        <p14:creationId xmlns:p14="http://schemas.microsoft.com/office/powerpoint/2010/main" val="99738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ARP (Address Resolution Protocol)</a:t>
            </a:r>
          </a:p>
        </p:txBody>
      </p:sp>
      <p:sp>
        <p:nvSpPr>
          <p:cNvPr id="3" name="Content Placeholder 2"/>
          <p:cNvSpPr>
            <a:spLocks noGrp="1"/>
          </p:cNvSpPr>
          <p:nvPr>
            <p:ph idx="1"/>
          </p:nvPr>
        </p:nvSpPr>
        <p:spPr/>
        <p:txBody>
          <a:bodyPr>
            <a:normAutofit/>
          </a:bodyPr>
          <a:lstStyle/>
          <a:p>
            <a:pPr lvl="0" algn="just"/>
            <a:r>
              <a:rPr lang="en-IN" dirty="0"/>
              <a:t>It is a protocol for mapping an Internet Protocol address (IP address) to a physical machine address that is recognized in the local network. </a:t>
            </a:r>
            <a:endParaRPr lang="en-GB" dirty="0"/>
          </a:p>
          <a:p>
            <a:pPr lvl="0" algn="just"/>
            <a:r>
              <a:rPr lang="en-IN" dirty="0"/>
              <a:t>For example, in IP v4 - an address is 32 bits long. </a:t>
            </a:r>
            <a:endParaRPr lang="en-GB" dirty="0"/>
          </a:p>
          <a:p>
            <a:pPr lvl="0" algn="just"/>
            <a:r>
              <a:rPr lang="en-IN" dirty="0"/>
              <a:t>The physical machine address is also known as a Media Access Control or MAC address.</a:t>
            </a:r>
            <a:endParaRPr lang="en-GB" dirty="0"/>
          </a:p>
          <a:p>
            <a:pPr lvl="0" algn="just"/>
            <a:r>
              <a:rPr lang="en-IN" dirty="0"/>
              <a:t>A table, usually called the ARP cache, is used to maintain a correlation between each MAC address and its corresponding IP address. </a:t>
            </a:r>
            <a:endParaRPr lang="en-GB" dirty="0"/>
          </a:p>
          <a:p>
            <a:pPr lvl="0" algn="just"/>
            <a:r>
              <a:rPr lang="en-IN" dirty="0"/>
              <a:t>ARP provides the protocol rules for making this correlation and providing address conversion in both directions.</a:t>
            </a:r>
            <a:endParaRPr lang="en-GB" dirty="0"/>
          </a:p>
          <a:p>
            <a:endParaRPr lang="en-US" dirty="0"/>
          </a:p>
        </p:txBody>
      </p:sp>
    </p:spTree>
    <p:extLst>
      <p:ext uri="{BB962C8B-B14F-4D97-AF65-F5344CB8AC3E}">
        <p14:creationId xmlns:p14="http://schemas.microsoft.com/office/powerpoint/2010/main" val="212823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ARP Works?</a:t>
            </a:r>
          </a:p>
        </p:txBody>
      </p:sp>
      <p:pic>
        <p:nvPicPr>
          <p:cNvPr id="4" name="Content Placeholder 3"/>
          <p:cNvPicPr>
            <a:picLocks noGrp="1" noChangeAspect="1"/>
          </p:cNvPicPr>
          <p:nvPr>
            <p:ph idx="1"/>
          </p:nvPr>
        </p:nvPicPr>
        <p:blipFill rotWithShape="1">
          <a:blip r:embed="rId2"/>
          <a:srcRect t="17143" b="11429"/>
          <a:stretch/>
        </p:blipFill>
        <p:spPr>
          <a:xfrm>
            <a:off x="540000" y="1219200"/>
            <a:ext cx="8064000" cy="4320000"/>
          </a:xfrm>
          <a:prstGeom prst="rect">
            <a:avLst/>
          </a:prstGeom>
        </p:spPr>
      </p:pic>
    </p:spTree>
    <p:extLst>
      <p:ext uri="{BB962C8B-B14F-4D97-AF65-F5344CB8AC3E}">
        <p14:creationId xmlns:p14="http://schemas.microsoft.com/office/powerpoint/2010/main" val="38847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ARP Works?</a:t>
            </a:r>
          </a:p>
        </p:txBody>
      </p:sp>
      <p:sp>
        <p:nvSpPr>
          <p:cNvPr id="3" name="Content Placeholder 2"/>
          <p:cNvSpPr>
            <a:spLocks noGrp="1"/>
          </p:cNvSpPr>
          <p:nvPr>
            <p:ph idx="1"/>
          </p:nvPr>
        </p:nvSpPr>
        <p:spPr/>
        <p:txBody>
          <a:bodyPr>
            <a:normAutofit lnSpcReduction="10000"/>
          </a:bodyPr>
          <a:lstStyle/>
          <a:p>
            <a:pPr lvl="0" algn="just"/>
            <a:r>
              <a:rPr lang="en-IN" dirty="0"/>
              <a:t>When an incoming packet arrives at a gateway, the gateway asks the ARP program to find a physical host or MAC address that matches the IP address. </a:t>
            </a:r>
            <a:endParaRPr lang="en-GB" dirty="0"/>
          </a:p>
          <a:p>
            <a:pPr lvl="0" algn="just"/>
            <a:r>
              <a:rPr lang="en-IN" dirty="0"/>
              <a:t>The ARP program looks in the ARP cache and, if it finds the address, provides it so that the packet can be converted to the right packet length and format and sent to the machine. </a:t>
            </a:r>
            <a:endParaRPr lang="en-GB" dirty="0"/>
          </a:p>
          <a:p>
            <a:pPr lvl="0" algn="just"/>
            <a:r>
              <a:rPr lang="en-IN" dirty="0"/>
              <a:t>If no entry is found for the IP address, ARP broadcasts a request packet in a special format to all the machines on the LAN to see if one machine knows that it has that IP address associated with it. </a:t>
            </a:r>
            <a:endParaRPr lang="en-GB" dirty="0"/>
          </a:p>
          <a:p>
            <a:pPr lvl="0" algn="just"/>
            <a:r>
              <a:rPr lang="en-IN" dirty="0"/>
              <a:t>A machine that recognizes the IP address as its own returns a reply.  </a:t>
            </a:r>
          </a:p>
          <a:p>
            <a:pPr lvl="0" algn="just"/>
            <a:r>
              <a:rPr lang="en-IN" dirty="0"/>
              <a:t>ARP updates the ARP cache for future reference and then sends the packet to the MAC address that replied.</a:t>
            </a:r>
            <a:endParaRPr lang="en-GB" dirty="0"/>
          </a:p>
          <a:p>
            <a:endParaRPr lang="en-US" dirty="0"/>
          </a:p>
        </p:txBody>
      </p:sp>
    </p:spTree>
    <p:extLst>
      <p:ext uri="{BB962C8B-B14F-4D97-AF65-F5344CB8AC3E}">
        <p14:creationId xmlns:p14="http://schemas.microsoft.com/office/powerpoint/2010/main" val="18645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mj-lt"/>
              </a:rPr>
              <a:t>Thank You</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475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r>
              <a:rPr lang="en-US" dirty="0"/>
              <a:t>Error Detection &amp; Correction</a:t>
            </a:r>
          </a:p>
          <a:p>
            <a:pPr lvl="1"/>
            <a:r>
              <a:rPr lang="en-US" dirty="0"/>
              <a:t>Errors caused by signal attenuation and noise. </a:t>
            </a:r>
          </a:p>
          <a:p>
            <a:pPr lvl="1"/>
            <a:r>
              <a:rPr lang="en-US" dirty="0"/>
              <a:t>Receiver detects presence of errors.</a:t>
            </a:r>
          </a:p>
          <a:p>
            <a:pPr lvl="1"/>
            <a:r>
              <a:rPr lang="en-US" dirty="0"/>
              <a:t>Sender send signal for retransmission or drops frame.</a:t>
            </a:r>
          </a:p>
          <a:p>
            <a:pPr lvl="1"/>
            <a:r>
              <a:rPr lang="en-US" dirty="0"/>
              <a:t>Receiver identifies </a:t>
            </a:r>
            <a:r>
              <a:rPr lang="en-US" i="1" dirty="0">
                <a:solidFill>
                  <a:srgbClr val="CC0000"/>
                </a:solidFill>
              </a:rPr>
              <a:t>and corrects</a:t>
            </a:r>
            <a:r>
              <a:rPr lang="en-US" dirty="0"/>
              <a:t> bit error(s) without resorting to retransmission.</a:t>
            </a:r>
          </a:p>
          <a:p>
            <a:pPr lvl="1"/>
            <a:endParaRPr lang="en-US" dirty="0"/>
          </a:p>
        </p:txBody>
      </p:sp>
    </p:spTree>
    <p:extLst>
      <p:ext uri="{BB962C8B-B14F-4D97-AF65-F5344CB8AC3E}">
        <p14:creationId xmlns:p14="http://schemas.microsoft.com/office/powerpoint/2010/main" val="76756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Detection &amp; Correction Technique</a:t>
            </a:r>
          </a:p>
        </p:txBody>
      </p:sp>
      <p:sp>
        <p:nvSpPr>
          <p:cNvPr id="3" name="Content Placeholder 2"/>
          <p:cNvSpPr>
            <a:spLocks noGrp="1"/>
          </p:cNvSpPr>
          <p:nvPr>
            <p:ph idx="1"/>
          </p:nvPr>
        </p:nvSpPr>
        <p:spPr/>
        <p:txBody>
          <a:bodyPr/>
          <a:lstStyle/>
          <a:p>
            <a:r>
              <a:rPr lang="en-US" dirty="0"/>
              <a:t>Techniques for error detection</a:t>
            </a:r>
          </a:p>
          <a:p>
            <a:pPr lvl="1"/>
            <a:r>
              <a:rPr lang="en-US" dirty="0"/>
              <a:t>Parity Check</a:t>
            </a:r>
          </a:p>
          <a:p>
            <a:pPr lvl="1"/>
            <a:r>
              <a:rPr lang="en-US" dirty="0"/>
              <a:t>Checksum Method</a:t>
            </a:r>
          </a:p>
          <a:p>
            <a:pPr lvl="1"/>
            <a:r>
              <a:rPr lang="en-US" dirty="0"/>
              <a:t>Cyclic Redundancy Check</a:t>
            </a:r>
          </a:p>
          <a:p>
            <a:endParaRPr lang="en-US" dirty="0"/>
          </a:p>
        </p:txBody>
      </p:sp>
    </p:spTree>
    <p:extLst>
      <p:ext uri="{BB962C8B-B14F-4D97-AF65-F5344CB8AC3E}">
        <p14:creationId xmlns:p14="http://schemas.microsoft.com/office/powerpoint/2010/main" val="110143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a:t>
            </a:r>
          </a:p>
        </p:txBody>
      </p:sp>
      <p:sp>
        <p:nvSpPr>
          <p:cNvPr id="3" name="Content Placeholder 2"/>
          <p:cNvSpPr>
            <a:spLocks noGrp="1"/>
          </p:cNvSpPr>
          <p:nvPr>
            <p:ph idx="1"/>
          </p:nvPr>
        </p:nvSpPr>
        <p:spPr/>
        <p:txBody>
          <a:bodyPr>
            <a:normAutofit/>
          </a:bodyPr>
          <a:lstStyle/>
          <a:p>
            <a:pPr algn="just"/>
            <a:r>
              <a:rPr lang="en-US" dirty="0"/>
              <a:t>One extra bit is sent along with the original bits to make number of 1s either </a:t>
            </a:r>
            <a:r>
              <a:rPr lang="en-US" dirty="0">
                <a:solidFill>
                  <a:srgbClr val="FF0000"/>
                </a:solidFill>
              </a:rPr>
              <a:t>even</a:t>
            </a:r>
            <a:r>
              <a:rPr lang="en-US" dirty="0"/>
              <a:t> in case of </a:t>
            </a:r>
            <a:r>
              <a:rPr lang="en-US" dirty="0">
                <a:solidFill>
                  <a:srgbClr val="FF0000"/>
                </a:solidFill>
              </a:rPr>
              <a:t>even parity</a:t>
            </a:r>
            <a:r>
              <a:rPr lang="en-US" dirty="0"/>
              <a:t>, or </a:t>
            </a:r>
            <a:r>
              <a:rPr lang="en-US" dirty="0">
                <a:solidFill>
                  <a:srgbClr val="FF0000"/>
                </a:solidFill>
              </a:rPr>
              <a:t>odd</a:t>
            </a:r>
            <a:r>
              <a:rPr lang="en-US" dirty="0"/>
              <a:t> in case of </a:t>
            </a:r>
            <a:r>
              <a:rPr lang="en-US" dirty="0">
                <a:solidFill>
                  <a:srgbClr val="FF0000"/>
                </a:solidFill>
              </a:rPr>
              <a:t>odd parity</a:t>
            </a:r>
            <a:r>
              <a:rPr lang="en-US" dirty="0"/>
              <a:t>.</a:t>
            </a:r>
          </a:p>
          <a:p>
            <a:pPr algn="just"/>
            <a:r>
              <a:rPr lang="en-US" dirty="0"/>
              <a:t>For example, if even parity is used and number of 1s is even then one bit with value 0 is added. This way number of 1s remains even. </a:t>
            </a:r>
          </a:p>
          <a:p>
            <a:pPr algn="just"/>
            <a:r>
              <a:rPr lang="en-US" dirty="0"/>
              <a:t>If the number of 1s is odd, to make it even a bit with value 1 is added.</a:t>
            </a:r>
          </a:p>
          <a:p>
            <a:pPr marL="0" indent="0" algn="just">
              <a:buNone/>
            </a:pPr>
            <a:endParaRPr lang="en-US" dirty="0"/>
          </a:p>
        </p:txBody>
      </p:sp>
      <p:pic>
        <p:nvPicPr>
          <p:cNvPr id="4" name="Picture 3"/>
          <p:cNvPicPr>
            <a:picLocks noChangeAspect="1"/>
          </p:cNvPicPr>
          <p:nvPr/>
        </p:nvPicPr>
        <p:blipFill>
          <a:blip r:embed="rId2"/>
          <a:stretch>
            <a:fillRect/>
          </a:stretch>
        </p:blipFill>
        <p:spPr>
          <a:xfrm>
            <a:off x="1790700" y="4876800"/>
            <a:ext cx="5562600" cy="609600"/>
          </a:xfrm>
          <a:prstGeom prst="rect">
            <a:avLst/>
          </a:prstGeom>
        </p:spPr>
      </p:pic>
    </p:spTree>
    <p:extLst>
      <p:ext uri="{BB962C8B-B14F-4D97-AF65-F5344CB8AC3E}">
        <p14:creationId xmlns:p14="http://schemas.microsoft.com/office/powerpoint/2010/main" val="43460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algn="just"/>
            <a:r>
              <a:rPr lang="en-US" dirty="0"/>
              <a:t>Receiver counts the number of 1s in a frame. If the count of 1s is even and even parity is used, the frame is considered to be not-corrupted and is accepted. </a:t>
            </a:r>
          </a:p>
          <a:p>
            <a:pPr algn="just"/>
            <a:r>
              <a:rPr lang="en-US" dirty="0"/>
              <a:t>If the count of 1s is odd and odd parity is used, the frame is still not corrupted.</a:t>
            </a:r>
          </a:p>
          <a:p>
            <a:pPr algn="just"/>
            <a:r>
              <a:rPr lang="en-US" dirty="0"/>
              <a:t>If a single bit flips in transit, the receiver can detect it by counting the number of 1s. </a:t>
            </a:r>
          </a:p>
          <a:p>
            <a:pPr algn="just"/>
            <a:r>
              <a:rPr lang="en-US" dirty="0"/>
              <a:t>But when more than one bits are erroneous, then it is very hard for the receiver to detect the error.</a:t>
            </a:r>
          </a:p>
          <a:p>
            <a:pPr algn="just"/>
            <a:endParaRPr lang="en-US" dirty="0"/>
          </a:p>
        </p:txBody>
      </p:sp>
    </p:spTree>
    <p:extLst>
      <p:ext uri="{BB962C8B-B14F-4D97-AF65-F5344CB8AC3E}">
        <p14:creationId xmlns:p14="http://schemas.microsoft.com/office/powerpoint/2010/main" val="14574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Checksum</a:t>
            </a:r>
          </a:p>
        </p:txBody>
      </p:sp>
      <p:sp>
        <p:nvSpPr>
          <p:cNvPr id="4" name="Content Placeholder 3"/>
          <p:cNvSpPr>
            <a:spLocks noGrp="1"/>
          </p:cNvSpPr>
          <p:nvPr>
            <p:ph idx="1"/>
          </p:nvPr>
        </p:nvSpPr>
        <p:spPr/>
        <p:txBody>
          <a:bodyPr>
            <a:noAutofit/>
          </a:bodyPr>
          <a:lstStyle/>
          <a:p>
            <a:pPr algn="just"/>
            <a:r>
              <a:rPr lang="en-US" dirty="0"/>
              <a:t>Data is divided into k segments each of m bits. </a:t>
            </a:r>
          </a:p>
          <a:p>
            <a:pPr algn="just"/>
            <a:r>
              <a:rPr lang="en-US" dirty="0"/>
              <a:t>Sender Side: Segments are added using 1’s complement arithmetic to get the sum. </a:t>
            </a:r>
          </a:p>
          <a:p>
            <a:pPr algn="just"/>
            <a:r>
              <a:rPr lang="en-US" dirty="0"/>
              <a:t>Sum is complemented to get the checksum. </a:t>
            </a:r>
          </a:p>
          <a:p>
            <a:pPr algn="just"/>
            <a:r>
              <a:rPr lang="en-US" dirty="0"/>
              <a:t>Checksum segment is sent along with the data segments. </a:t>
            </a:r>
          </a:p>
          <a:p>
            <a:pPr algn="just"/>
            <a:r>
              <a:rPr lang="en-US" dirty="0"/>
              <a:t>Receiver Side: All received segments are added using 1’s complement arithmetic to get complemented sum. </a:t>
            </a:r>
          </a:p>
          <a:p>
            <a:pPr algn="just"/>
            <a:r>
              <a:rPr lang="en-US" dirty="0"/>
              <a:t>If the result is zero, the received data is accepted; otherwise discarded.</a:t>
            </a:r>
          </a:p>
        </p:txBody>
      </p:sp>
    </p:spTree>
    <p:extLst>
      <p:ext uri="{BB962C8B-B14F-4D97-AF65-F5344CB8AC3E}">
        <p14:creationId xmlns:p14="http://schemas.microsoft.com/office/powerpoint/2010/main" val="78970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Checksum - Example</a:t>
            </a:r>
          </a:p>
        </p:txBody>
      </p:sp>
      <p:sp>
        <p:nvSpPr>
          <p:cNvPr id="3" name="Content Placeholder 2"/>
          <p:cNvSpPr>
            <a:spLocks noGrp="1"/>
          </p:cNvSpPr>
          <p:nvPr>
            <p:ph idx="1"/>
          </p:nvPr>
        </p:nvSpPr>
        <p:spPr/>
        <p:txBody>
          <a:bodyPr/>
          <a:lstStyle/>
          <a:p>
            <a:r>
              <a:rPr lang="en-US" dirty="0"/>
              <a:t>Add two 16-bit integers word</a:t>
            </a:r>
          </a:p>
          <a:p>
            <a:pPr marL="0" indent="0">
              <a:buNone/>
            </a:pPr>
            <a:endParaRPr lang="en-US" dirty="0">
              <a:latin typeface="+mn-lt"/>
            </a:endParaRPr>
          </a:p>
        </p:txBody>
      </p:sp>
      <p:sp>
        <p:nvSpPr>
          <p:cNvPr id="9" name="Text Box 4"/>
          <p:cNvSpPr txBox="1">
            <a:spLocks noChangeArrowheads="1"/>
          </p:cNvSpPr>
          <p:nvPr/>
        </p:nvSpPr>
        <p:spPr bwMode="auto">
          <a:xfrm>
            <a:off x="1474787" y="2190750"/>
            <a:ext cx="4316413" cy="20744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1600200" y="2819400"/>
            <a:ext cx="3124200" cy="24766"/>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1462755" y="2843464"/>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76200" y="2800290"/>
            <a:ext cx="1457835"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mn-lt"/>
              </a:rPr>
              <a:t>wraparound</a:t>
            </a:r>
          </a:p>
        </p:txBody>
      </p:sp>
      <p:sp>
        <p:nvSpPr>
          <p:cNvPr id="13" name="Text Box 8"/>
          <p:cNvSpPr txBox="1">
            <a:spLocks noChangeArrowheads="1"/>
          </p:cNvSpPr>
          <p:nvPr/>
        </p:nvSpPr>
        <p:spPr bwMode="auto">
          <a:xfrm>
            <a:off x="740285" y="3442855"/>
            <a:ext cx="62549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160848" y="3747655"/>
            <a:ext cx="1221104"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1676400" y="3807975"/>
            <a:ext cx="3092450" cy="2025"/>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1636712" y="3154680"/>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152399" y="5092700"/>
            <a:ext cx="8492353"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rgbClr val="FF0000"/>
                </a:solidFill>
                <a:latin typeface="+mn-lt"/>
              </a:rPr>
              <a:t>Note</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5232192" y="2163193"/>
            <a:ext cx="4316413" cy="27392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5460792" y="2791843"/>
            <a:ext cx="3124200" cy="24766"/>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5220160" y="2815907"/>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5441950" y="4114800"/>
            <a:ext cx="3092450" cy="2025"/>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5394117" y="3127123"/>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5257800" y="4495800"/>
            <a:ext cx="3638047" cy="646331"/>
          </a:xfrm>
          <a:prstGeom prst="rect">
            <a:avLst/>
          </a:prstGeom>
          <a:noFill/>
        </p:spPr>
        <p:txBody>
          <a:bodyPr wrap="none" rtlCol="0">
            <a:spAutoFit/>
          </a:bodyPr>
          <a:lstStyle/>
          <a:p>
            <a:r>
              <a:rPr lang="en-US" dirty="0">
                <a:solidFill>
                  <a:srgbClr val="FF0000"/>
                </a:solidFill>
              </a:rPr>
              <a:t>If one of the bits is a 0, then we can </a:t>
            </a:r>
          </a:p>
          <a:p>
            <a:r>
              <a:rPr lang="en-US" dirty="0">
                <a:solidFill>
                  <a:srgbClr val="FF0000"/>
                </a:solidFill>
              </a:rPr>
              <a:t>say that error introduced into packet</a:t>
            </a:r>
          </a:p>
        </p:txBody>
      </p:sp>
      <p:sp>
        <p:nvSpPr>
          <p:cNvPr id="23" name="Text Box 8"/>
          <p:cNvSpPr txBox="1">
            <a:spLocks noChangeArrowheads="1"/>
          </p:cNvSpPr>
          <p:nvPr/>
        </p:nvSpPr>
        <p:spPr bwMode="auto">
          <a:xfrm>
            <a:off x="8518508" y="3581400"/>
            <a:ext cx="625492"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1447800" y="1676400"/>
            <a:ext cx="1080745"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5257800" y="1671450"/>
            <a:ext cx="1275670"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4827587" y="3933855"/>
            <a:ext cx="697373"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52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17748</TotalTime>
  <Words>2726</Words>
  <Application>Microsoft Office PowerPoint</Application>
  <PresentationFormat>On-screen Show (4:3)</PresentationFormat>
  <Paragraphs>258</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Comic Sans MS</vt:lpstr>
      <vt:lpstr>Open Sans Extrabold</vt:lpstr>
      <vt:lpstr>Times New Roman</vt:lpstr>
      <vt:lpstr>Wingdings</vt:lpstr>
      <vt:lpstr>ZapfDingbatsITC</vt:lpstr>
      <vt:lpstr>Office Theme</vt:lpstr>
      <vt:lpstr>PowerPoint Presentation</vt:lpstr>
      <vt:lpstr>Introduction</vt:lpstr>
      <vt:lpstr>Link Layer Services</vt:lpstr>
      <vt:lpstr>Link Layer Services – Cont…</vt:lpstr>
      <vt:lpstr>Error Detection &amp; Correction Technique</vt:lpstr>
      <vt:lpstr>Parity Check</vt:lpstr>
      <vt:lpstr>Parity Check – Cont…</vt:lpstr>
      <vt:lpstr>Checksum</vt:lpstr>
      <vt:lpstr>Checksum - Example</vt:lpstr>
      <vt:lpstr>Cyclic Redundancy Check</vt:lpstr>
      <vt:lpstr>PowerPoint Presentation</vt:lpstr>
      <vt:lpstr>CRC – Example:2</vt:lpstr>
      <vt:lpstr>Multiple Access Links</vt:lpstr>
      <vt:lpstr>Multiple Access Protocols</vt:lpstr>
      <vt:lpstr>Multiple Access Protocols – Cont…</vt:lpstr>
      <vt:lpstr>Multiple Access Protocols – Cont…</vt:lpstr>
      <vt:lpstr>TDMA: Time Division Multiple Access</vt:lpstr>
      <vt:lpstr>FDMA: Frequency Division Multiple Access</vt:lpstr>
      <vt:lpstr>CDMA: Code Division Multiple Access</vt:lpstr>
      <vt:lpstr>Pure Aloha Protocol</vt:lpstr>
      <vt:lpstr>Pure ALOHA – Cont…</vt:lpstr>
      <vt:lpstr>Slotted Aloha</vt:lpstr>
      <vt:lpstr>Slotted Aloha – Cont…</vt:lpstr>
      <vt:lpstr>CSMA/CD (CSMA with Collision Detection)</vt:lpstr>
      <vt:lpstr>CSMA/CD – Cont…</vt:lpstr>
      <vt:lpstr>Polling</vt:lpstr>
      <vt:lpstr>Polling – Cont…</vt:lpstr>
      <vt:lpstr>Token Passing</vt:lpstr>
      <vt:lpstr>Ethernet</vt:lpstr>
      <vt:lpstr>Ethernet – Cont…</vt:lpstr>
      <vt:lpstr>Bit Stuffing</vt:lpstr>
      <vt:lpstr>Bit Stuffing - Example</vt:lpstr>
      <vt:lpstr>Byte Stuffing</vt:lpstr>
      <vt:lpstr>Byte Stuffing - Example</vt:lpstr>
      <vt:lpstr>ARP (Address Resolution Protocol)</vt:lpstr>
      <vt:lpstr>How ARP Works?</vt:lpstr>
      <vt:lpstr>How ARP Works?</vt:lpstr>
      <vt:lpstr>Thank You</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Naimish Vadodariya</cp:lastModifiedBy>
  <cp:revision>1414</cp:revision>
  <dcterms:created xsi:type="dcterms:W3CDTF">2013-05-17T03:00:03Z</dcterms:created>
  <dcterms:modified xsi:type="dcterms:W3CDTF">2019-04-30T01:21:44Z</dcterms:modified>
</cp:coreProperties>
</file>